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7" r:id="rId2"/>
    <p:sldMasterId id="2147484792" r:id="rId3"/>
    <p:sldMasterId id="2147484804" r:id="rId4"/>
    <p:sldMasterId id="2147484816" r:id="rId5"/>
  </p:sldMasterIdLst>
  <p:notesMasterIdLst>
    <p:notesMasterId r:id="rId140"/>
  </p:notesMasterIdLst>
  <p:sldIdLst>
    <p:sldId id="558" r:id="rId6"/>
    <p:sldId id="973" r:id="rId7"/>
    <p:sldId id="678" r:id="rId8"/>
    <p:sldId id="1009" r:id="rId9"/>
    <p:sldId id="1010" r:id="rId10"/>
    <p:sldId id="930" r:id="rId11"/>
    <p:sldId id="931" r:id="rId12"/>
    <p:sldId id="711" r:id="rId13"/>
    <p:sldId id="712" r:id="rId14"/>
    <p:sldId id="794" r:id="rId15"/>
    <p:sldId id="795" r:id="rId16"/>
    <p:sldId id="714" r:id="rId17"/>
    <p:sldId id="715" r:id="rId18"/>
    <p:sldId id="933" r:id="rId19"/>
    <p:sldId id="716" r:id="rId20"/>
    <p:sldId id="932" r:id="rId21"/>
    <p:sldId id="697" r:id="rId22"/>
    <p:sldId id="698" r:id="rId23"/>
    <p:sldId id="699" r:id="rId24"/>
    <p:sldId id="701" r:id="rId25"/>
    <p:sldId id="702" r:id="rId26"/>
    <p:sldId id="704" r:id="rId27"/>
    <p:sldId id="705" r:id="rId28"/>
    <p:sldId id="707" r:id="rId29"/>
    <p:sldId id="708" r:id="rId30"/>
    <p:sldId id="709" r:id="rId31"/>
    <p:sldId id="929" r:id="rId32"/>
    <p:sldId id="717" r:id="rId33"/>
    <p:sldId id="718" r:id="rId34"/>
    <p:sldId id="719" r:id="rId35"/>
    <p:sldId id="720" r:id="rId36"/>
    <p:sldId id="721" r:id="rId37"/>
    <p:sldId id="722" r:id="rId38"/>
    <p:sldId id="723" r:id="rId39"/>
    <p:sldId id="724" r:id="rId40"/>
    <p:sldId id="725" r:id="rId41"/>
    <p:sldId id="934" r:id="rId42"/>
    <p:sldId id="797" r:id="rId43"/>
    <p:sldId id="935" r:id="rId44"/>
    <p:sldId id="798" r:id="rId45"/>
    <p:sldId id="799" r:id="rId46"/>
    <p:sldId id="729" r:id="rId47"/>
    <p:sldId id="730" r:id="rId48"/>
    <p:sldId id="804" r:id="rId49"/>
    <p:sldId id="805" r:id="rId50"/>
    <p:sldId id="807" r:id="rId51"/>
    <p:sldId id="808" r:id="rId52"/>
    <p:sldId id="809" r:id="rId53"/>
    <p:sldId id="810" r:id="rId54"/>
    <p:sldId id="811" r:id="rId55"/>
    <p:sldId id="812" r:id="rId56"/>
    <p:sldId id="813" r:id="rId57"/>
    <p:sldId id="814" r:id="rId58"/>
    <p:sldId id="815" r:id="rId59"/>
    <p:sldId id="816" r:id="rId60"/>
    <p:sldId id="817" r:id="rId61"/>
    <p:sldId id="818" r:id="rId62"/>
    <p:sldId id="819" r:id="rId63"/>
    <p:sldId id="820" r:id="rId64"/>
    <p:sldId id="821" r:id="rId65"/>
    <p:sldId id="822" r:id="rId66"/>
    <p:sldId id="823" r:id="rId67"/>
    <p:sldId id="824" r:id="rId68"/>
    <p:sldId id="731" r:id="rId69"/>
    <p:sldId id="936" r:id="rId70"/>
    <p:sldId id="952" r:id="rId71"/>
    <p:sldId id="953" r:id="rId72"/>
    <p:sldId id="954" r:id="rId73"/>
    <p:sldId id="955" r:id="rId74"/>
    <p:sldId id="956" r:id="rId75"/>
    <p:sldId id="957" r:id="rId76"/>
    <p:sldId id="958" r:id="rId77"/>
    <p:sldId id="959" r:id="rId78"/>
    <p:sldId id="937" r:id="rId79"/>
    <p:sldId id="938" r:id="rId80"/>
    <p:sldId id="960" r:id="rId81"/>
    <p:sldId id="962" r:id="rId82"/>
    <p:sldId id="964" r:id="rId83"/>
    <p:sldId id="939" r:id="rId84"/>
    <p:sldId id="965" r:id="rId85"/>
    <p:sldId id="940" r:id="rId86"/>
    <p:sldId id="942" r:id="rId87"/>
    <p:sldId id="943" r:id="rId88"/>
    <p:sldId id="944" r:id="rId89"/>
    <p:sldId id="945" r:id="rId90"/>
    <p:sldId id="966" r:id="rId91"/>
    <p:sldId id="967" r:id="rId92"/>
    <p:sldId id="968" r:id="rId93"/>
    <p:sldId id="946" r:id="rId94"/>
    <p:sldId id="963" r:id="rId95"/>
    <p:sldId id="970" r:id="rId96"/>
    <p:sldId id="949" r:id="rId97"/>
    <p:sldId id="763" r:id="rId98"/>
    <p:sldId id="685" r:id="rId99"/>
    <p:sldId id="686" r:id="rId100"/>
    <p:sldId id="689" r:id="rId101"/>
    <p:sldId id="694" r:id="rId102"/>
    <p:sldId id="695" r:id="rId103"/>
    <p:sldId id="696" r:id="rId104"/>
    <p:sldId id="710" r:id="rId105"/>
    <p:sldId id="972" r:id="rId106"/>
    <p:sldId id="897" r:id="rId107"/>
    <p:sldId id="1004" r:id="rId108"/>
    <p:sldId id="1005" r:id="rId109"/>
    <p:sldId id="974" r:id="rId110"/>
    <p:sldId id="975" r:id="rId111"/>
    <p:sldId id="984" r:id="rId112"/>
    <p:sldId id="991" r:id="rId113"/>
    <p:sldId id="985" r:id="rId114"/>
    <p:sldId id="992" r:id="rId115"/>
    <p:sldId id="986" r:id="rId116"/>
    <p:sldId id="969" r:id="rId117"/>
    <p:sldId id="1003" r:id="rId118"/>
    <p:sldId id="1006" r:id="rId119"/>
    <p:sldId id="993" r:id="rId120"/>
    <p:sldId id="1007" r:id="rId121"/>
    <p:sldId id="994" r:id="rId122"/>
    <p:sldId id="995" r:id="rId123"/>
    <p:sldId id="258" r:id="rId124"/>
    <p:sldId id="263" r:id="rId125"/>
    <p:sldId id="826" r:id="rId126"/>
    <p:sldId id="260" r:id="rId127"/>
    <p:sldId id="828" r:id="rId128"/>
    <p:sldId id="827" r:id="rId129"/>
    <p:sldId id="1008" r:id="rId130"/>
    <p:sldId id="788" r:id="rId131"/>
    <p:sldId id="789" r:id="rId132"/>
    <p:sldId id="996" r:id="rId133"/>
    <p:sldId id="997" r:id="rId134"/>
    <p:sldId id="998" r:id="rId135"/>
    <p:sldId id="999" r:id="rId136"/>
    <p:sldId id="1001" r:id="rId137"/>
    <p:sldId id="1002" r:id="rId138"/>
    <p:sldId id="517" r:id="rId139"/>
  </p:sldIdLst>
  <p:sldSz cx="9144000" cy="6858000" type="screen4x3"/>
  <p:notesSz cx="6858000" cy="9144000"/>
  <p:defaultTextStyle>
    <a:defPPr>
      <a:defRPr lang="pt-BR"/>
    </a:defPPr>
    <a:lvl1pPr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1pPr>
    <a:lvl2pPr marL="4572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2pPr>
    <a:lvl3pPr marL="9144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3pPr>
    <a:lvl4pPr marL="13716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4pPr>
    <a:lvl5pPr marL="1828800" algn="l" rtl="0" eaLnBrk="0" fontAlgn="base" hangingPunct="0">
      <a:spcBef>
        <a:spcPct val="0"/>
      </a:spcBef>
      <a:spcAft>
        <a:spcPct val="0"/>
      </a:spcAft>
      <a:defRPr sz="2600" kern="1200">
        <a:solidFill>
          <a:schemeClr val="tx1"/>
        </a:solidFill>
        <a:latin typeface="Constantia" panose="02030602050306030303" pitchFamily="18" charset="0"/>
        <a:ea typeface="+mn-ea"/>
        <a:cs typeface="Arial" panose="020B0604020202020204" pitchFamily="34" charset="0"/>
      </a:defRPr>
    </a:lvl5pPr>
    <a:lvl6pPr marL="22860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6pPr>
    <a:lvl7pPr marL="27432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7pPr>
    <a:lvl8pPr marL="32004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8pPr>
    <a:lvl9pPr marL="3657600" algn="l" defTabSz="914400" rtl="0" eaLnBrk="1" latinLnBrk="0" hangingPunct="1">
      <a:defRPr sz="2600" kern="1200">
        <a:solidFill>
          <a:schemeClr val="tx1"/>
        </a:solidFill>
        <a:latin typeface="Constantia" panose="020306020503060303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C11F"/>
    <a:srgbClr val="00CC00"/>
    <a:srgbClr val="200AC2"/>
    <a:srgbClr val="990000"/>
    <a:srgbClr val="F36253"/>
    <a:srgbClr val="57F380"/>
    <a:srgbClr val="008000"/>
    <a:srgbClr val="04D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6" autoAdjust="0"/>
    <p:restoredTop sz="99281" autoAdjust="0"/>
  </p:normalViewPr>
  <p:slideViewPr>
    <p:cSldViewPr>
      <p:cViewPr varScale="1">
        <p:scale>
          <a:sx n="70" d="100"/>
          <a:sy n="70" d="100"/>
        </p:scale>
        <p:origin x="648" y="48"/>
      </p:cViewPr>
      <p:guideLst>
        <p:guide orient="horz" pos="2160"/>
        <p:guide pos="2880"/>
      </p:guideLst>
    </p:cSldViewPr>
  </p:slideViewPr>
  <p:outlineViewPr>
    <p:cViewPr>
      <p:scale>
        <a:sx n="33" d="100"/>
        <a:sy n="33" d="100"/>
      </p:scale>
      <p:origin x="0" y="2010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1F1940-CD96-49B3-9AC3-3F35000A50CC}" type="doc">
      <dgm:prSet loTypeId="urn:microsoft.com/office/officeart/2005/8/layout/hProcess9" loCatId="process" qsTypeId="urn:microsoft.com/office/officeart/2005/8/quickstyle/3d6" qsCatId="3D" csTypeId="urn:microsoft.com/office/officeart/2005/8/colors/colorful1" csCatId="colorful" phldr="1"/>
      <dgm:spPr/>
    </dgm:pt>
    <dgm:pt modelId="{4806E21F-BCD1-43AF-A2AA-7D3F5153F97B}">
      <dgm:prSet phldrT="[Texto]"/>
      <dgm:spPr>
        <a:solidFill>
          <a:schemeClr val="tx1">
            <a:lumMod val="75000"/>
            <a:lumOff val="25000"/>
          </a:schemeClr>
        </a:solidFill>
      </dgm:spPr>
      <dgm:t>
        <a:bodyPr/>
        <a:lstStyle/>
        <a:p>
          <a:r>
            <a:rPr lang="en-US" dirty="0" err="1"/>
            <a:t>Colonização</a:t>
          </a:r>
          <a:r>
            <a:rPr lang="en-US" dirty="0"/>
            <a:t> do local</a:t>
          </a:r>
          <a:endParaRPr lang="pt-BR" dirty="0"/>
        </a:p>
      </dgm:t>
    </dgm:pt>
    <dgm:pt modelId="{F9C485EB-BDBA-4E31-ADA2-1E082BEEE52D}" type="parTrans" cxnId="{ED1B1F62-44C3-4E17-B12A-7B594FA49417}">
      <dgm:prSet/>
      <dgm:spPr/>
      <dgm:t>
        <a:bodyPr/>
        <a:lstStyle/>
        <a:p>
          <a:endParaRPr lang="pt-BR"/>
        </a:p>
      </dgm:t>
    </dgm:pt>
    <dgm:pt modelId="{E542B0FF-A12F-40DE-8F3E-CB2B19B8039A}" type="sibTrans" cxnId="{ED1B1F62-44C3-4E17-B12A-7B594FA49417}">
      <dgm:prSet/>
      <dgm:spPr/>
      <dgm:t>
        <a:bodyPr/>
        <a:lstStyle/>
        <a:p>
          <a:endParaRPr lang="pt-BR"/>
        </a:p>
      </dgm:t>
    </dgm:pt>
    <dgm:pt modelId="{A8B90CC7-0B57-418B-99F7-CA8ADB3EE241}">
      <dgm:prSet phldrT="[Texto]"/>
      <dgm:spPr>
        <a:solidFill>
          <a:schemeClr val="accent5">
            <a:lumMod val="75000"/>
          </a:schemeClr>
        </a:solidFill>
      </dgm:spPr>
      <dgm:t>
        <a:bodyPr/>
        <a:lstStyle/>
        <a:p>
          <a:r>
            <a:rPr lang="en-US" dirty="0" err="1"/>
            <a:t>Substituição</a:t>
          </a:r>
          <a:r>
            <a:rPr lang="en-US" dirty="0"/>
            <a:t> de </a:t>
          </a:r>
          <a:r>
            <a:rPr lang="en-US" dirty="0" err="1"/>
            <a:t>espécies</a:t>
          </a:r>
          <a:endParaRPr lang="pt-BR" dirty="0"/>
        </a:p>
      </dgm:t>
    </dgm:pt>
    <dgm:pt modelId="{0843DFD1-DE0E-4547-93C7-3E2C633D7C1C}" type="parTrans" cxnId="{5E362875-58F6-4D22-903B-7F78C0186482}">
      <dgm:prSet/>
      <dgm:spPr/>
      <dgm:t>
        <a:bodyPr/>
        <a:lstStyle/>
        <a:p>
          <a:endParaRPr lang="pt-BR"/>
        </a:p>
      </dgm:t>
    </dgm:pt>
    <dgm:pt modelId="{87CA56B0-3CC6-4483-9216-B02EB52E5F13}" type="sibTrans" cxnId="{5E362875-58F6-4D22-903B-7F78C0186482}">
      <dgm:prSet/>
      <dgm:spPr/>
      <dgm:t>
        <a:bodyPr/>
        <a:lstStyle/>
        <a:p>
          <a:endParaRPr lang="pt-BR"/>
        </a:p>
      </dgm:t>
    </dgm:pt>
    <dgm:pt modelId="{2A181FB2-E9FF-446E-9A14-7B0DDC2B230F}">
      <dgm:prSet phldrT="[Texto]"/>
      <dgm:spPr>
        <a:solidFill>
          <a:srgbClr val="008000"/>
        </a:solidFill>
      </dgm:spPr>
      <dgm:t>
        <a:bodyPr/>
        <a:lstStyle/>
        <a:p>
          <a:r>
            <a:rPr lang="en-US" dirty="0" err="1"/>
            <a:t>Equilíbrio</a:t>
          </a:r>
          <a:r>
            <a:rPr lang="en-US" dirty="0"/>
            <a:t> </a:t>
          </a:r>
          <a:r>
            <a:rPr lang="en-US" dirty="0" err="1"/>
            <a:t>dinâmico</a:t>
          </a:r>
          <a:endParaRPr lang="pt-BR" dirty="0"/>
        </a:p>
      </dgm:t>
    </dgm:pt>
    <dgm:pt modelId="{290A521D-C4CE-48C9-809C-B1CB9AFBE54C}" type="parTrans" cxnId="{1D612AE9-DFEC-42FC-854B-D65D4E098363}">
      <dgm:prSet/>
      <dgm:spPr/>
      <dgm:t>
        <a:bodyPr/>
        <a:lstStyle/>
        <a:p>
          <a:endParaRPr lang="pt-BR"/>
        </a:p>
      </dgm:t>
    </dgm:pt>
    <dgm:pt modelId="{3BEA1740-C57A-47DF-BEE6-8D86FE373F0B}" type="sibTrans" cxnId="{1D612AE9-DFEC-42FC-854B-D65D4E098363}">
      <dgm:prSet/>
      <dgm:spPr/>
      <dgm:t>
        <a:bodyPr/>
        <a:lstStyle/>
        <a:p>
          <a:endParaRPr lang="pt-BR"/>
        </a:p>
      </dgm:t>
    </dgm:pt>
    <dgm:pt modelId="{3DD4B8C1-57DD-4936-83BE-FB3BF15CA708}" type="pres">
      <dgm:prSet presAssocID="{571F1940-CD96-49B3-9AC3-3F35000A50CC}" presName="CompostProcess" presStyleCnt="0">
        <dgm:presLayoutVars>
          <dgm:dir/>
          <dgm:resizeHandles val="exact"/>
        </dgm:presLayoutVars>
      </dgm:prSet>
      <dgm:spPr/>
    </dgm:pt>
    <dgm:pt modelId="{1858C9D9-6C9F-4017-9723-8064969FF787}" type="pres">
      <dgm:prSet presAssocID="{571F1940-CD96-49B3-9AC3-3F35000A50CC}" presName="arrow" presStyleLbl="bgShp" presStyleIdx="0" presStyleCnt="1"/>
      <dgm:spPr>
        <a:solidFill>
          <a:srgbClr val="FFC000"/>
        </a:solidFill>
      </dgm:spPr>
    </dgm:pt>
    <dgm:pt modelId="{33D6B658-BE4B-429D-9723-5C990D0F07E1}" type="pres">
      <dgm:prSet presAssocID="{571F1940-CD96-49B3-9AC3-3F35000A50CC}" presName="linearProcess" presStyleCnt="0"/>
      <dgm:spPr/>
    </dgm:pt>
    <dgm:pt modelId="{F6FB0C1B-074A-4899-8126-1B580645A879}" type="pres">
      <dgm:prSet presAssocID="{4806E21F-BCD1-43AF-A2AA-7D3F5153F97B}" presName="textNode" presStyleLbl="node1" presStyleIdx="0" presStyleCnt="3">
        <dgm:presLayoutVars>
          <dgm:bulletEnabled val="1"/>
        </dgm:presLayoutVars>
      </dgm:prSet>
      <dgm:spPr/>
      <dgm:t>
        <a:bodyPr/>
        <a:lstStyle/>
        <a:p>
          <a:endParaRPr lang="pt-BR"/>
        </a:p>
      </dgm:t>
    </dgm:pt>
    <dgm:pt modelId="{5AD456F4-35C7-43EF-9E73-73E750259FBA}" type="pres">
      <dgm:prSet presAssocID="{E542B0FF-A12F-40DE-8F3E-CB2B19B8039A}" presName="sibTrans" presStyleCnt="0"/>
      <dgm:spPr/>
    </dgm:pt>
    <dgm:pt modelId="{2913F63C-DF38-4906-AB34-5B5CD45D3FBC}" type="pres">
      <dgm:prSet presAssocID="{A8B90CC7-0B57-418B-99F7-CA8ADB3EE241}" presName="textNode" presStyleLbl="node1" presStyleIdx="1" presStyleCnt="3">
        <dgm:presLayoutVars>
          <dgm:bulletEnabled val="1"/>
        </dgm:presLayoutVars>
      </dgm:prSet>
      <dgm:spPr/>
      <dgm:t>
        <a:bodyPr/>
        <a:lstStyle/>
        <a:p>
          <a:endParaRPr lang="pt-BR"/>
        </a:p>
      </dgm:t>
    </dgm:pt>
    <dgm:pt modelId="{CEA9E06E-5F73-4616-8CD4-C678A4C2A47E}" type="pres">
      <dgm:prSet presAssocID="{87CA56B0-3CC6-4483-9216-B02EB52E5F13}" presName="sibTrans" presStyleCnt="0"/>
      <dgm:spPr/>
    </dgm:pt>
    <dgm:pt modelId="{1395974E-917D-4648-88C4-BFF266456F6A}" type="pres">
      <dgm:prSet presAssocID="{2A181FB2-E9FF-446E-9A14-7B0DDC2B230F}" presName="textNode" presStyleLbl="node1" presStyleIdx="2" presStyleCnt="3">
        <dgm:presLayoutVars>
          <dgm:bulletEnabled val="1"/>
        </dgm:presLayoutVars>
      </dgm:prSet>
      <dgm:spPr/>
      <dgm:t>
        <a:bodyPr/>
        <a:lstStyle/>
        <a:p>
          <a:endParaRPr lang="pt-BR"/>
        </a:p>
      </dgm:t>
    </dgm:pt>
  </dgm:ptLst>
  <dgm:cxnLst>
    <dgm:cxn modelId="{5BA3571F-7FAE-45F3-A38B-03505C8596AA}" type="presOf" srcId="{2A181FB2-E9FF-446E-9A14-7B0DDC2B230F}" destId="{1395974E-917D-4648-88C4-BFF266456F6A}" srcOrd="0" destOrd="0" presId="urn:microsoft.com/office/officeart/2005/8/layout/hProcess9"/>
    <dgm:cxn modelId="{1D612AE9-DFEC-42FC-854B-D65D4E098363}" srcId="{571F1940-CD96-49B3-9AC3-3F35000A50CC}" destId="{2A181FB2-E9FF-446E-9A14-7B0DDC2B230F}" srcOrd="2" destOrd="0" parTransId="{290A521D-C4CE-48C9-809C-B1CB9AFBE54C}" sibTransId="{3BEA1740-C57A-47DF-BEE6-8D86FE373F0B}"/>
    <dgm:cxn modelId="{C12073F9-7F6D-4B66-ADF5-F5249B6CD5BC}" type="presOf" srcId="{571F1940-CD96-49B3-9AC3-3F35000A50CC}" destId="{3DD4B8C1-57DD-4936-83BE-FB3BF15CA708}" srcOrd="0" destOrd="0" presId="urn:microsoft.com/office/officeart/2005/8/layout/hProcess9"/>
    <dgm:cxn modelId="{ABE45F27-02E7-4868-9611-6271D47CF0EF}" type="presOf" srcId="{4806E21F-BCD1-43AF-A2AA-7D3F5153F97B}" destId="{F6FB0C1B-074A-4899-8126-1B580645A879}" srcOrd="0" destOrd="0" presId="urn:microsoft.com/office/officeart/2005/8/layout/hProcess9"/>
    <dgm:cxn modelId="{5E362875-58F6-4D22-903B-7F78C0186482}" srcId="{571F1940-CD96-49B3-9AC3-3F35000A50CC}" destId="{A8B90CC7-0B57-418B-99F7-CA8ADB3EE241}" srcOrd="1" destOrd="0" parTransId="{0843DFD1-DE0E-4547-93C7-3E2C633D7C1C}" sibTransId="{87CA56B0-3CC6-4483-9216-B02EB52E5F13}"/>
    <dgm:cxn modelId="{0048ABB0-45FC-402E-948E-95C8537EEF2C}" type="presOf" srcId="{A8B90CC7-0B57-418B-99F7-CA8ADB3EE241}" destId="{2913F63C-DF38-4906-AB34-5B5CD45D3FBC}" srcOrd="0" destOrd="0" presId="urn:microsoft.com/office/officeart/2005/8/layout/hProcess9"/>
    <dgm:cxn modelId="{ED1B1F62-44C3-4E17-B12A-7B594FA49417}" srcId="{571F1940-CD96-49B3-9AC3-3F35000A50CC}" destId="{4806E21F-BCD1-43AF-A2AA-7D3F5153F97B}" srcOrd="0" destOrd="0" parTransId="{F9C485EB-BDBA-4E31-ADA2-1E082BEEE52D}" sibTransId="{E542B0FF-A12F-40DE-8F3E-CB2B19B8039A}"/>
    <dgm:cxn modelId="{E491CDAF-8C11-4493-8F24-1030BC1E4F7D}" type="presParOf" srcId="{3DD4B8C1-57DD-4936-83BE-FB3BF15CA708}" destId="{1858C9D9-6C9F-4017-9723-8064969FF787}" srcOrd="0" destOrd="0" presId="urn:microsoft.com/office/officeart/2005/8/layout/hProcess9"/>
    <dgm:cxn modelId="{C4E16D6F-8B1A-4C03-97EA-E6581A76819F}" type="presParOf" srcId="{3DD4B8C1-57DD-4936-83BE-FB3BF15CA708}" destId="{33D6B658-BE4B-429D-9723-5C990D0F07E1}" srcOrd="1" destOrd="0" presId="urn:microsoft.com/office/officeart/2005/8/layout/hProcess9"/>
    <dgm:cxn modelId="{2B622D4B-86AB-4D99-9DCE-A98AA44F5CD3}" type="presParOf" srcId="{33D6B658-BE4B-429D-9723-5C990D0F07E1}" destId="{F6FB0C1B-074A-4899-8126-1B580645A879}" srcOrd="0" destOrd="0" presId="urn:microsoft.com/office/officeart/2005/8/layout/hProcess9"/>
    <dgm:cxn modelId="{C83737CF-9DBD-4A2F-A09C-AF65AB229542}" type="presParOf" srcId="{33D6B658-BE4B-429D-9723-5C990D0F07E1}" destId="{5AD456F4-35C7-43EF-9E73-73E750259FBA}" srcOrd="1" destOrd="0" presId="urn:microsoft.com/office/officeart/2005/8/layout/hProcess9"/>
    <dgm:cxn modelId="{47C322FA-3FFE-4638-ACF8-1AF1DE9E70AA}" type="presParOf" srcId="{33D6B658-BE4B-429D-9723-5C990D0F07E1}" destId="{2913F63C-DF38-4906-AB34-5B5CD45D3FBC}" srcOrd="2" destOrd="0" presId="urn:microsoft.com/office/officeart/2005/8/layout/hProcess9"/>
    <dgm:cxn modelId="{9A43E03A-1567-4947-BA61-89C17613F3FC}" type="presParOf" srcId="{33D6B658-BE4B-429D-9723-5C990D0F07E1}" destId="{CEA9E06E-5F73-4616-8CD4-C678A4C2A47E}" srcOrd="3" destOrd="0" presId="urn:microsoft.com/office/officeart/2005/8/layout/hProcess9"/>
    <dgm:cxn modelId="{98AA9D60-4BAE-4548-979A-9F2249D7061E}" type="presParOf" srcId="{33D6B658-BE4B-429D-9723-5C990D0F07E1}" destId="{1395974E-917D-4648-88C4-BFF266456F6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8C9D9-6C9F-4017-9723-8064969FF787}">
      <dsp:nvSpPr>
        <dsp:cNvPr id="0" name=""/>
        <dsp:cNvSpPr/>
      </dsp:nvSpPr>
      <dsp:spPr>
        <a:xfrm>
          <a:off x="546236" y="0"/>
          <a:ext cx="6190679" cy="3096344"/>
        </a:xfrm>
        <a:prstGeom prst="rightArrow">
          <a:avLst/>
        </a:prstGeom>
        <a:solidFill>
          <a:srgbClr val="FFC000"/>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F6FB0C1B-074A-4899-8126-1B580645A879}">
      <dsp:nvSpPr>
        <dsp:cNvPr id="0" name=""/>
        <dsp:cNvSpPr/>
      </dsp:nvSpPr>
      <dsp:spPr>
        <a:xfrm>
          <a:off x="7823" y="928903"/>
          <a:ext cx="2344264" cy="1238537"/>
        </a:xfrm>
        <a:prstGeom prst="roundRect">
          <a:avLst/>
        </a:prstGeom>
        <a:solidFill>
          <a:schemeClr val="tx1">
            <a:lumMod val="75000"/>
            <a:lumOff val="25000"/>
          </a:schemeClr>
        </a:solidFill>
        <a:ln>
          <a:noFill/>
        </a:ln>
        <a:effectLst>
          <a:outerShdw blurRad="57150" dist="38100" dir="5400000" algn="ctr" rotWithShape="0">
            <a:schemeClr val="accent2">
              <a:hueOff val="0"/>
              <a:satOff val="0"/>
              <a:lumOff val="0"/>
              <a:alphaOff val="0"/>
              <a:shade val="9000"/>
              <a:satMod val="105000"/>
              <a:alpha val="48000"/>
            </a:scheme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Colonização</a:t>
          </a:r>
          <a:r>
            <a:rPr lang="en-US" sz="2900" kern="1200" dirty="0"/>
            <a:t> do local</a:t>
          </a:r>
          <a:endParaRPr lang="pt-BR" sz="2900" kern="1200" dirty="0"/>
        </a:p>
      </dsp:txBody>
      <dsp:txXfrm>
        <a:off x="68283" y="989363"/>
        <a:ext cx="2223344" cy="1117617"/>
      </dsp:txXfrm>
    </dsp:sp>
    <dsp:sp modelId="{2913F63C-DF38-4906-AB34-5B5CD45D3FBC}">
      <dsp:nvSpPr>
        <dsp:cNvPr id="0" name=""/>
        <dsp:cNvSpPr/>
      </dsp:nvSpPr>
      <dsp:spPr>
        <a:xfrm>
          <a:off x="2469443" y="928903"/>
          <a:ext cx="2344264" cy="1238537"/>
        </a:xfrm>
        <a:prstGeom prst="roundRect">
          <a:avLst/>
        </a:prstGeom>
        <a:solidFill>
          <a:schemeClr val="accent5">
            <a:lumMod val="75000"/>
          </a:schemeClr>
        </a:solidFill>
        <a:ln>
          <a:noFill/>
        </a:ln>
        <a:effectLst>
          <a:outerShdw blurRad="57150" dist="38100" dir="5400000" algn="ctr" rotWithShape="0">
            <a:schemeClr val="accent3">
              <a:hueOff val="0"/>
              <a:satOff val="0"/>
              <a:lumOff val="0"/>
              <a:alphaOff val="0"/>
              <a:shade val="9000"/>
              <a:satMod val="105000"/>
              <a:alpha val="48000"/>
            </a:scheme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Substituição</a:t>
          </a:r>
          <a:r>
            <a:rPr lang="en-US" sz="2900" kern="1200" dirty="0"/>
            <a:t> de </a:t>
          </a:r>
          <a:r>
            <a:rPr lang="en-US" sz="2900" kern="1200" dirty="0" err="1"/>
            <a:t>espécies</a:t>
          </a:r>
          <a:endParaRPr lang="pt-BR" sz="2900" kern="1200" dirty="0"/>
        </a:p>
      </dsp:txBody>
      <dsp:txXfrm>
        <a:off x="2529903" y="989363"/>
        <a:ext cx="2223344" cy="1117617"/>
      </dsp:txXfrm>
    </dsp:sp>
    <dsp:sp modelId="{1395974E-917D-4648-88C4-BFF266456F6A}">
      <dsp:nvSpPr>
        <dsp:cNvPr id="0" name=""/>
        <dsp:cNvSpPr/>
      </dsp:nvSpPr>
      <dsp:spPr>
        <a:xfrm>
          <a:off x="4931063" y="928903"/>
          <a:ext cx="2344264" cy="1238537"/>
        </a:xfrm>
        <a:prstGeom prst="roundRect">
          <a:avLst/>
        </a:prstGeom>
        <a:solidFill>
          <a:srgbClr val="008000"/>
        </a:solidFill>
        <a:ln>
          <a:noFill/>
        </a:ln>
        <a:effectLst>
          <a:outerShdw blurRad="57150" dist="38100" dir="5400000" algn="ctr" rotWithShape="0">
            <a:schemeClr val="accent4">
              <a:hueOff val="0"/>
              <a:satOff val="0"/>
              <a:lumOff val="0"/>
              <a:alphaOff val="0"/>
              <a:shade val="9000"/>
              <a:satMod val="105000"/>
              <a:alpha val="48000"/>
            </a:scheme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a:t>Equilíbrio</a:t>
          </a:r>
          <a:r>
            <a:rPr lang="en-US" sz="2900" kern="1200" dirty="0"/>
            <a:t> </a:t>
          </a:r>
          <a:r>
            <a:rPr lang="en-US" sz="2900" kern="1200" dirty="0" err="1"/>
            <a:t>dinâmico</a:t>
          </a:r>
          <a:endParaRPr lang="pt-BR" sz="2900" kern="1200" dirty="0"/>
        </a:p>
      </dsp:txBody>
      <dsp:txXfrm>
        <a:off x="4991523" y="989363"/>
        <a:ext cx="2223344" cy="11176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latinLnBrk="0" hangingPunct="1">
              <a:spcBef>
                <a:spcPts val="0"/>
              </a:spcBef>
              <a:spcAft>
                <a:spcPts val="0"/>
              </a:spcAft>
              <a:buClrTx/>
              <a:buSzTx/>
              <a:buFontTx/>
              <a:buNone/>
              <a:defRPr lang="pt-BR" sz="1200">
                <a:latin typeface="+mn-lt"/>
                <a:cs typeface="+mn-cs"/>
              </a:defRPr>
            </a:lvl1pPr>
          </a:lstStyle>
          <a:p>
            <a:pPr>
              <a:defRPr/>
            </a:pPr>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latinLnBrk="0" hangingPunct="1">
              <a:spcBef>
                <a:spcPts val="0"/>
              </a:spcBef>
              <a:spcAft>
                <a:spcPts val="0"/>
              </a:spcAft>
              <a:buClrTx/>
              <a:buSzTx/>
              <a:buFontTx/>
              <a:buNone/>
              <a:defRPr lang="pt-BR" sz="1200">
                <a:latin typeface="+mn-lt"/>
                <a:cs typeface="+mn-cs"/>
              </a:defRPr>
            </a:lvl1pPr>
          </a:lstStyle>
          <a:p>
            <a:pPr>
              <a:defRPr/>
            </a:pPr>
            <a:fld id="{4F204BFA-8CCA-4BC9-9380-E873A6C133B4}" type="datetimeFigureOut">
              <a:rPr lang="pt-BR"/>
              <a:pPr>
                <a:defRPr/>
              </a:pPr>
              <a:t>07/11/2025</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a:t>Clique para editar 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latinLnBrk="0" hangingPunct="1">
              <a:spcBef>
                <a:spcPts val="0"/>
              </a:spcBef>
              <a:spcAft>
                <a:spcPts val="0"/>
              </a:spcAft>
              <a:buClrTx/>
              <a:buSzTx/>
              <a:buFontTx/>
              <a:buNone/>
              <a:defRPr lang="pt-BR" sz="1200">
                <a:latin typeface="+mn-lt"/>
                <a:cs typeface="+mn-cs"/>
              </a:defRPr>
            </a:lvl1pPr>
          </a:lstStyle>
          <a:p>
            <a:pPr>
              <a:defRPr/>
            </a:pPr>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latinLnBrk="0" hangingPunct="1">
              <a:spcBef>
                <a:spcPts val="0"/>
              </a:spcBef>
              <a:spcAft>
                <a:spcPts val="0"/>
              </a:spcAft>
              <a:buClrTx/>
              <a:buSzTx/>
              <a:buFontTx/>
              <a:buNone/>
              <a:defRPr lang="pt-BR" sz="1200">
                <a:latin typeface="+mn-lt"/>
                <a:cs typeface="+mn-cs"/>
              </a:defRPr>
            </a:lvl1pPr>
          </a:lstStyle>
          <a:p>
            <a:pPr>
              <a:defRPr/>
            </a:pPr>
            <a:fld id="{6A46E7E5-759E-4772-AA2D-F86CE870CBE0}" type="slidenum">
              <a:rPr/>
              <a:pPr>
                <a:defRPr/>
              </a:pPr>
              <a:t>‹nº›</a:t>
            </a:fld>
            <a:endParaRPr/>
          </a:p>
        </p:txBody>
      </p:sp>
    </p:spTree>
    <p:extLst>
      <p:ext uri="{BB962C8B-B14F-4D97-AF65-F5344CB8AC3E}">
        <p14:creationId xmlns:p14="http://schemas.microsoft.com/office/powerpoint/2010/main" val="821770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lang="pt-BR" sz="1200" kern="1200">
        <a:solidFill>
          <a:schemeClr val="tx1"/>
        </a:solidFill>
        <a:latin typeface="+mn-lt"/>
        <a:ea typeface="+mn-ea"/>
        <a:cs typeface="+mn-cs"/>
      </a:defRPr>
    </a:lvl1pPr>
    <a:lvl2pPr marL="457200" algn="l" rtl="0" eaLnBrk="0" fontAlgn="base" hangingPunct="0">
      <a:spcBef>
        <a:spcPct val="30000"/>
      </a:spcBef>
      <a:spcAft>
        <a:spcPct val="0"/>
      </a:spcAft>
      <a:defRPr lang="pt-BR" sz="1200" kern="1200">
        <a:solidFill>
          <a:schemeClr val="tx1"/>
        </a:solidFill>
        <a:latin typeface="+mn-lt"/>
        <a:ea typeface="+mn-ea"/>
        <a:cs typeface="+mn-cs"/>
      </a:defRPr>
    </a:lvl2pPr>
    <a:lvl3pPr marL="914400" algn="l" rtl="0" eaLnBrk="0" fontAlgn="base" hangingPunct="0">
      <a:spcBef>
        <a:spcPct val="30000"/>
      </a:spcBef>
      <a:spcAft>
        <a:spcPct val="0"/>
      </a:spcAft>
      <a:defRPr lang="pt-BR" sz="1200" kern="1200">
        <a:solidFill>
          <a:schemeClr val="tx1"/>
        </a:solidFill>
        <a:latin typeface="+mn-lt"/>
        <a:ea typeface="+mn-ea"/>
        <a:cs typeface="+mn-cs"/>
      </a:defRPr>
    </a:lvl3pPr>
    <a:lvl4pPr marL="1371600" algn="l" rtl="0" eaLnBrk="0" fontAlgn="base" hangingPunct="0">
      <a:spcBef>
        <a:spcPct val="30000"/>
      </a:spcBef>
      <a:spcAft>
        <a:spcPct val="0"/>
      </a:spcAft>
      <a:defRPr lang="pt-BR" sz="1200" kern="1200">
        <a:solidFill>
          <a:schemeClr val="tx1"/>
        </a:solidFill>
        <a:latin typeface="+mn-lt"/>
        <a:ea typeface="+mn-ea"/>
        <a:cs typeface="+mn-cs"/>
      </a:defRPr>
    </a:lvl4pPr>
    <a:lvl5pPr marL="1828800" algn="l" rtl="0" eaLnBrk="0" fontAlgn="base" hangingPunct="0">
      <a:spcBef>
        <a:spcPct val="30000"/>
      </a:spcBef>
      <a:spcAft>
        <a:spcPct val="0"/>
      </a:spcAft>
      <a:defRPr lang="pt-BR" sz="1200" kern="1200">
        <a:solidFill>
          <a:schemeClr val="tx1"/>
        </a:solidFill>
        <a:latin typeface="+mn-lt"/>
        <a:ea typeface="+mn-ea"/>
        <a:cs typeface="+mn-cs"/>
      </a:defRPr>
    </a:lvl5pPr>
    <a:lvl6pPr marL="2286000" algn="l" defTabSz="914400" rtl="0" eaLnBrk="1" latinLnBrk="0" hangingPunct="1">
      <a:defRPr lang="pt-BR" sz="1200" kern="1200">
        <a:solidFill>
          <a:schemeClr val="tx1"/>
        </a:solidFill>
        <a:latin typeface="+mn-lt"/>
        <a:ea typeface="+mn-ea"/>
        <a:cs typeface="+mn-cs"/>
      </a:defRPr>
    </a:lvl6pPr>
    <a:lvl7pPr marL="2743200" algn="l" defTabSz="914400" rtl="0" eaLnBrk="1" latinLnBrk="0" hangingPunct="1">
      <a:defRPr lang="pt-BR" sz="1200" kern="1200">
        <a:solidFill>
          <a:schemeClr val="tx1"/>
        </a:solidFill>
        <a:latin typeface="+mn-lt"/>
        <a:ea typeface="+mn-ea"/>
        <a:cs typeface="+mn-cs"/>
      </a:defRPr>
    </a:lvl7pPr>
    <a:lvl8pPr marL="3200400" algn="l" defTabSz="914400" rtl="0" eaLnBrk="1" latinLnBrk="0" hangingPunct="1">
      <a:defRPr lang="pt-BR" sz="1200" kern="1200">
        <a:solidFill>
          <a:schemeClr val="tx1"/>
        </a:solidFill>
        <a:latin typeface="+mn-lt"/>
        <a:ea typeface="+mn-ea"/>
        <a:cs typeface="+mn-cs"/>
      </a:defRPr>
    </a:lvl8pPr>
    <a:lvl9pPr marL="3657600" algn="l" defTabSz="914400" rtl="0" eaLnBrk="1" latinLnBrk="0" hangingPunct="1">
      <a:defRPr lang="pt-B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t>Esta apresentação demonstra os novos recursos do PowerPoint e é visualizada com melhor resolução no modo Apresentação de Slides. Esses slides foram projetados para fornecer a você idéias excelentes de criação de apresentações no PowerPoint 2010.</a:t>
            </a:r>
          </a:p>
          <a:p>
            <a:pPr eaLnBrk="1" hangingPunct="1">
              <a:spcBef>
                <a:spcPct val="0"/>
              </a:spcBef>
            </a:pPr>
            <a:endParaRPr/>
          </a:p>
          <a:p>
            <a:pPr eaLnBrk="1" hangingPunct="1">
              <a:spcBef>
                <a:spcPct val="0"/>
              </a:spcBef>
            </a:pPr>
            <a:r>
              <a:t>Para obter mais exemplos de modelos, clique na guia Arquivo e, na guia Novo, clique em Exemplos de Modelos.</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984D88-16B9-4826-B747-A06EBA84AB75}" type="slidenum">
              <a:rPr smtClean="0"/>
              <a:pPr fontAlgn="base">
                <a:spcBef>
                  <a:spcPct val="0"/>
                </a:spcBef>
                <a:spcAft>
                  <a:spcPct val="0"/>
                </a:spcAft>
                <a:defRPr/>
              </a:pPr>
              <a:t>1</a:t>
            </a:fld>
            <a:endParaRPr/>
          </a:p>
        </p:txBody>
      </p:sp>
    </p:spTree>
    <p:extLst>
      <p:ext uri="{BB962C8B-B14F-4D97-AF65-F5344CB8AC3E}">
        <p14:creationId xmlns:p14="http://schemas.microsoft.com/office/powerpoint/2010/main" val="1118584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2EC8430C-212E-40D3-9FD4-0D88E36E3052}"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37156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0DC6306-D2F6-4F7C-AE1F-399FCA15FE63}"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28604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3E3C1462-669C-4C89-B578-32D855DC9771}"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98610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155C6BB-E513-4A8A-978F-B5B9BC39EA8B}"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61001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4959DFA8-95BE-44BA-B8C1-7327149B5AE6}"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3728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0EC0973-EC34-4337-994B-1FA5B44B5500}"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6518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A927681-1CB0-4C3C-894D-5F6E5BDFF945}"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71528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47A9008A-7EA0-4AE9-9B72-5ED8D348DC5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03185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B3605B15-A328-4665-832E-013BEE0358FC}"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637701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3236E2B-230A-43D7-92C8-3183CA9EC4E2}"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23056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0A970B-9000-495D-9C22-F072A640DE47}"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27804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28CF4840-E40F-4C12-8F46-FE22306877FA}"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591278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2B2F080-D11A-4504-A55D-CD83F2E3DAED}"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188603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598C36B-9F6F-40FC-A893-00489DE3603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163152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A471C0B3-F402-4473-BCF5-5D035588748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80976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C890080-8228-4AF3-ABEA-CE1C00DE5513}"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92438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396D302-5C4D-42D9-8644-A3B1461AF295}"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342434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FC05D46-6FF6-43AA-9ECC-E774FE3989AE}"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761084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AFD2049-4083-4C8F-98A9-6F18352DDA38}"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077640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7172"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2DB939-3983-474C-9641-445E80BD0771}"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0432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7172"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2DB939-3983-474C-9641-445E80BD0771}"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31343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7DAB5A-4238-42AE-846A-41CBA12C8B7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9935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9141F-B6AF-4BEF-AB4C-B3693C7364FB}"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35580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367C2E-FD02-4B14-83DD-579EEA19A743}"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85242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9673E39-C5D2-4472-B47D-11B3B857074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4230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D4CA58-9C8A-4FAE-8DFE-0290EFD318FE}"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3326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E699E62-BF8F-4EB0-8A45-928BBC19DC8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78195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DCD915-B23E-4660-8DAB-F6968B0B18E3}"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70746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56E3C8-1F98-48D4-B256-2E98FC860AF1}"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51341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554934-92D9-484C-AA92-F26E2F79241F}"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63001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5248E1-2F86-4F07-BEE9-EFA86A0B1BB7}"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70702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D036B-0F05-4FF1-9542-A0B53A1EFCDA}"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9091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EC8FF82-1EE6-4DA5-AA99-8051F548B891}"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390722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E6D61B-C043-4311-87FE-350696AEF7DD}"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15607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C37FF-1A3E-4802-B21B-FDFC61B43BF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726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C37FF-1A3E-4802-B21B-FDFC61B43BF0}"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24458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9406B04-685F-4C0F-9517-2397A6E101A5}"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9230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56EF6D-CDF5-4AB9-9BBF-E9A80743FB9B}"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9068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9FA330-0433-4DBF-AF79-C25D08F79A6F}"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15566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48431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06774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0853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15E220-7546-465F-BC74-FE165782503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4472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EC8FF82-1EE6-4DA5-AA99-8051F548B891}"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24220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EA0108-86CC-429D-B31F-B50FD01E801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73584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EA0108-86CC-429D-B31F-B50FD01E8019}"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8916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8196"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02BBB4-EF50-48A9-9D48-787BA47944E3}" type="slidenum">
              <a:rPr kumimoji="0" lang="pt-BR" altLang="pt-BR"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86333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a:extLst>
              <a:ext uri="{FF2B5EF4-FFF2-40B4-BE49-F238E27FC236}">
                <a16:creationId xmlns:a16="http://schemas.microsoft.com/office/drawing/2014/main" id="{14611C16-A2BA-4F7E-84C9-9C2185690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a:extLst>
              <a:ext uri="{FF2B5EF4-FFF2-40B4-BE49-F238E27FC236}">
                <a16:creationId xmlns:a16="http://schemas.microsoft.com/office/drawing/2014/main" id="{8A410209-488E-49DA-B6B2-42450E19FE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7A09476D-C24B-4190-8571-C8E3CF6F92C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C507B0-024F-4FE4-B719-59A0E34BB652}"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99934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a:extLst>
              <a:ext uri="{FF2B5EF4-FFF2-40B4-BE49-F238E27FC236}">
                <a16:creationId xmlns:a16="http://schemas.microsoft.com/office/drawing/2014/main" id="{F1326E56-5A3D-4A73-BD41-72CAFB092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a:extLst>
              <a:ext uri="{FF2B5EF4-FFF2-40B4-BE49-F238E27FC236}">
                <a16:creationId xmlns:a16="http://schemas.microsoft.com/office/drawing/2014/main" id="{027A6E77-A7F1-48A4-AA06-102882B36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E2B790DE-2FD4-4C73-BE4A-A11C768FF7C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58F23-AA97-469B-AFD2-64AFBD4A49F5}"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2593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a:extLst>
              <a:ext uri="{FF2B5EF4-FFF2-40B4-BE49-F238E27FC236}">
                <a16:creationId xmlns:a16="http://schemas.microsoft.com/office/drawing/2014/main" id="{F1326E56-5A3D-4A73-BD41-72CAFB092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a:extLst>
              <a:ext uri="{FF2B5EF4-FFF2-40B4-BE49-F238E27FC236}">
                <a16:creationId xmlns:a16="http://schemas.microsoft.com/office/drawing/2014/main" id="{027A6E77-A7F1-48A4-AA06-102882B36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E2B790DE-2FD4-4C73-BE4A-A11C768FF7C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58F23-AA97-469B-AFD2-64AFBD4A49F5}"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36162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a:extLst>
              <a:ext uri="{FF2B5EF4-FFF2-40B4-BE49-F238E27FC236}">
                <a16:creationId xmlns:a16="http://schemas.microsoft.com/office/drawing/2014/main" id="{C35FCD88-E4C6-4AAF-AD5C-F8C916789D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a:extLst>
              <a:ext uri="{FF2B5EF4-FFF2-40B4-BE49-F238E27FC236}">
                <a16:creationId xmlns:a16="http://schemas.microsoft.com/office/drawing/2014/main" id="{B120FA79-A003-48FB-88AE-EAAB0D9C7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 name="Espaço Reservado para Número de Slide 3">
            <a:extLst>
              <a:ext uri="{FF2B5EF4-FFF2-40B4-BE49-F238E27FC236}">
                <a16:creationId xmlns:a16="http://schemas.microsoft.com/office/drawing/2014/main" id="{D16EED3B-E9EC-486E-B731-9658BE4FB70D}"/>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C3B28D-F7A3-4732-AB0A-F9023ADDCCBC}"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58885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560D07-9530-4AE3-9641-F004355B65C2}"/>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5F85C-4181-4CF2-AAC5-73883F74AA61}"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0899" name="Rectangle 2">
            <a:extLst>
              <a:ext uri="{FF2B5EF4-FFF2-40B4-BE49-F238E27FC236}">
                <a16:creationId xmlns:a16="http://schemas.microsoft.com/office/drawing/2014/main" id="{1D39FCBD-4C3B-4FB5-9C00-BBE225E5B6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CCC30326-F3AB-40F5-BB91-543521D820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3727855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560D07-9530-4AE3-9641-F004355B65C2}"/>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5F85C-4181-4CF2-AAC5-73883F74AA61}" type="slidenum">
              <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pt-BR" altLang="pt-B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0899" name="Rectangle 2">
            <a:extLst>
              <a:ext uri="{FF2B5EF4-FFF2-40B4-BE49-F238E27FC236}">
                <a16:creationId xmlns:a16="http://schemas.microsoft.com/office/drawing/2014/main" id="{1D39FCBD-4C3B-4FB5-9C00-BBE225E5B6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CCC30326-F3AB-40F5-BB91-543521D820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158309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52CB3A10-4861-4B5B-B164-85EAA8251C3D}"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1976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8DAB656-3D15-4D8D-B736-30ECBF4D7A4F}"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8310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E599586-B2AD-4AE5-8D71-8FE7F673E82E}"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8070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6148" name="Espaço Reservado para Número de Slid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D26E436-1836-4600-8877-E553437FC296}" type="slidenum">
              <a:rPr kumimoji="0" lang="pt-BR" altLang="pt-BR" sz="18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269028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 de Título">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34988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3613" y="20638"/>
            <a:ext cx="56245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38" y="2817813"/>
            <a:ext cx="766921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2863" y="2819400"/>
            <a:ext cx="1460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638" y="5089525"/>
            <a:ext cx="90979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p:nvPr userDrawn="1"/>
        </p:nvSpPr>
        <p:spPr>
          <a:xfrm>
            <a:off x="8755063" y="247015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a:solidFill>
                <a:srgbClr val="F47F28"/>
              </a:solidFill>
            </a:endParaRPr>
          </a:p>
        </p:txBody>
      </p:sp>
      <p:sp>
        <p:nvSpPr>
          <p:cNvPr id="15" name="Text Placeholder 15"/>
          <p:cNvSpPr>
            <a:spLocks noGrp="1"/>
          </p:cNvSpPr>
          <p:nvPr>
            <p:ph type="body" sz="quarter" idx="14"/>
          </p:nvPr>
        </p:nvSpPr>
        <p:spPr>
          <a:xfrm>
            <a:off x="3581400" y="1295400"/>
            <a:ext cx="5105400" cy="1416269"/>
          </a:xfrm>
        </p:spPr>
        <p:txBody>
          <a:bodyPr anchor="b">
            <a:normAutofit/>
          </a:bodyPr>
          <a:lstStyle>
            <a:lvl1pPr algn="r" eaLnBrk="1" latinLnBrk="0" hangingPunct="1">
              <a:buNone/>
              <a:defRPr kumimoji="0" lang="pt-BR" sz="2200" kern="1200">
                <a:solidFill>
                  <a:schemeClr val="tx1">
                    <a:lumMod val="75000"/>
                    <a:lumOff val="25000"/>
                  </a:schemeClr>
                </a:solidFill>
                <a:latin typeface="Calibri" pitchFamily="34" charset="0"/>
                <a:ea typeface="+mn-ea"/>
                <a:cs typeface="+mn-cs"/>
              </a:defRPr>
            </a:lvl1pPr>
          </a:lstStyle>
          <a:p>
            <a:pPr lvl="0"/>
            <a:r>
              <a:rPr lang="pt-BR"/>
              <a:t>Clique para editar os estilos do texto mestre</a:t>
            </a:r>
          </a:p>
        </p:txBody>
      </p:sp>
      <p:sp>
        <p:nvSpPr>
          <p:cNvPr id="2" name="Title 1"/>
          <p:cNvSpPr>
            <a:spLocks noGrp="1"/>
          </p:cNvSpPr>
          <p:nvPr>
            <p:ph type="title"/>
          </p:nvPr>
        </p:nvSpPr>
        <p:spPr>
          <a:xfrm>
            <a:off x="106344" y="4114800"/>
            <a:ext cx="7315200" cy="914400"/>
          </a:xfrm>
        </p:spPr>
        <p:txBody>
          <a:bodyPr anchor="b">
            <a:normAutofit/>
          </a:bodyPr>
          <a:lstStyle>
            <a:lvl1pPr marL="0" indent="0" eaLnBrk="1" latinLnBrk="0" hangingPunct="1">
              <a:defRPr kumimoji="0" lang="pt-BR" sz="3600" b="1" kern="1200" baseline="0">
                <a:solidFill>
                  <a:schemeClr val="bg1"/>
                </a:solidFill>
                <a:latin typeface="Arial" pitchFamily="34" charset="0"/>
                <a:ea typeface="+mn-ea"/>
                <a:cs typeface="Arial" pitchFamily="34" charset="0"/>
              </a:defRPr>
            </a:lvl1pPr>
          </a:lstStyle>
          <a:p>
            <a:pPr lvl="0"/>
            <a:r>
              <a:rPr lang="pt-BR"/>
              <a:t>Clique para editar o estilo do título mestre</a:t>
            </a:r>
            <a:endParaRPr/>
          </a:p>
        </p:txBody>
      </p:sp>
      <p:sp>
        <p:nvSpPr>
          <p:cNvPr id="10" name="Date Placeholder 3"/>
          <p:cNvSpPr>
            <a:spLocks noGrp="1"/>
          </p:cNvSpPr>
          <p:nvPr>
            <p:ph type="dt" sz="half" idx="15"/>
          </p:nvPr>
        </p:nvSpPr>
        <p:spPr/>
        <p:txBody>
          <a:bodyPr/>
          <a:lstStyle>
            <a:lvl1pPr eaLnBrk="1" latinLnBrk="0" hangingPunct="1">
              <a:defRPr kumimoji="0" lang="pt-BR">
                <a:solidFill>
                  <a:schemeClr val="bg1"/>
                </a:solidFill>
              </a:defRPr>
            </a:lvl1pPr>
          </a:lstStyle>
          <a:p>
            <a:pPr>
              <a:defRPr/>
            </a:pPr>
            <a:fld id="{A25AFDA5-91E7-495C-B6F2-8549A56F2702}" type="datetimeFigureOut">
              <a:rPr lang="pt-BR"/>
              <a:pPr>
                <a:defRPr/>
              </a:pPr>
              <a:t>07/11/2025</a:t>
            </a:fld>
            <a:endParaRPr/>
          </a:p>
        </p:txBody>
      </p:sp>
      <p:sp>
        <p:nvSpPr>
          <p:cNvPr id="11" name="Footer Placeholder 4"/>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2" name="Slide Number Placeholder 5"/>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4E8A6853-14FE-49EE-967A-A64225DC2DDB}" type="slidenum">
              <a:rPr/>
              <a:pPr>
                <a:defRPr/>
              </a:pPr>
              <a:t>‹nº›</a:t>
            </a:fld>
            <a:endParaRPr/>
          </a:p>
        </p:txBody>
      </p:sp>
    </p:spTree>
    <p:extLst>
      <p:ext uri="{BB962C8B-B14F-4D97-AF65-F5344CB8AC3E}">
        <p14:creationId xmlns:p14="http://schemas.microsoft.com/office/powerpoint/2010/main" val="1214461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ídia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5"/>
          <p:cNvSpPr/>
          <p:nvPr userDrawn="1"/>
        </p:nvSpPr>
        <p:spPr>
          <a:xfrm>
            <a:off x="595313" y="4800600"/>
            <a:ext cx="4873625"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b="1">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9" name="Media Placeholder 8"/>
          <p:cNvSpPr>
            <a:spLocks noGrp="1"/>
          </p:cNvSpPr>
          <p:nvPr>
            <p:ph type="media" sz="quarter" idx="13"/>
          </p:nvPr>
        </p:nvSpPr>
        <p:spPr>
          <a:xfrm>
            <a:off x="587022" y="838200"/>
            <a:ext cx="4873752" cy="3812822"/>
          </a:xfrm>
        </p:spPr>
        <p:txBody>
          <a:bodyPr rtlCol="0">
            <a:normAutofit/>
          </a:bodyPr>
          <a:lstStyle>
            <a:lvl1pPr eaLnBrk="1" latinLnBrk="0" hangingPunct="1">
              <a:buNone/>
              <a:defRPr kumimoji="0" lang="pt-BR"/>
            </a:lvl1pPr>
          </a:lstStyle>
          <a:p>
            <a:pPr lvl="0"/>
            <a:r>
              <a:rPr lang="pt-BR" noProof="0"/>
              <a:t>Clique no ícone para adicionar mídia</a:t>
            </a: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lang="pt-BR" sz="2400">
                <a:solidFill>
                  <a:schemeClr val="bg1"/>
                </a:solidFill>
              </a:defRPr>
            </a:lvl1pPr>
          </a:lstStyle>
          <a:p>
            <a:pPr lvl="0"/>
            <a:r>
              <a:rPr lang="pt-BR"/>
              <a:t>Clique para editar os estilos do texto mestre</a:t>
            </a:r>
          </a:p>
        </p:txBody>
      </p:sp>
      <p:sp>
        <p:nvSpPr>
          <p:cNvPr id="6"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84748E8E-B853-4297-9C67-ECCACAD6BA8A}" type="datetimeFigureOut">
              <a:rPr lang="pt-BR"/>
              <a:pPr>
                <a:defRPr/>
              </a:pPr>
              <a:t>07/11/2025</a:t>
            </a:fld>
            <a:endParaRPr/>
          </a:p>
        </p:txBody>
      </p:sp>
      <p:sp>
        <p:nvSpPr>
          <p:cNvPr id="8"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0"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0489A18A-B502-427F-8576-50E63E4F9847}" type="slidenum">
              <a:rPr/>
              <a:pPr>
                <a:defRPr/>
              </a:pPr>
              <a:t>‹nº›</a:t>
            </a:fld>
            <a:endParaRPr/>
          </a:p>
        </p:txBody>
      </p:sp>
    </p:spTree>
    <p:extLst>
      <p:ext uri="{BB962C8B-B14F-4D97-AF65-F5344CB8AC3E}">
        <p14:creationId xmlns:p14="http://schemas.microsoft.com/office/powerpoint/2010/main" val="125127633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7"/>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b="1">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eaLnBrk="1" latinLnBrk="0" hangingPunct="1">
              <a:buNone/>
              <a:defRPr kumimoji="0" lang="pt-BR" sz="3200"/>
            </a:lvl1pPr>
            <a:lvl2pPr marL="457200" indent="0" eaLnBrk="1" latinLnBrk="0" hangingPunct="1">
              <a:buNone/>
              <a:defRPr kumimoji="0" lang="pt-BR" sz="2800"/>
            </a:lvl2pPr>
            <a:lvl3pPr marL="914400" indent="0" eaLnBrk="1" latinLnBrk="0" hangingPunct="1">
              <a:buNone/>
              <a:defRPr kumimoji="0" lang="pt-BR" sz="2400"/>
            </a:lvl3pPr>
            <a:lvl4pPr marL="1371600" indent="0" eaLnBrk="1" latinLnBrk="0" hangingPunct="1">
              <a:buNone/>
              <a:defRPr kumimoji="0" lang="pt-BR" sz="2000"/>
            </a:lvl4pPr>
            <a:lvl5pPr marL="1828800" indent="0" eaLnBrk="1" latinLnBrk="0" hangingPunct="1">
              <a:buNone/>
              <a:defRPr kumimoji="0" lang="pt-BR" sz="2000"/>
            </a:lvl5pPr>
            <a:lvl6pPr marL="2286000" indent="0" eaLnBrk="1" latinLnBrk="0" hangingPunct="1">
              <a:buNone/>
              <a:defRPr kumimoji="0" lang="pt-BR" sz="2000"/>
            </a:lvl6pPr>
            <a:lvl7pPr marL="2743200" indent="0" eaLnBrk="1" latinLnBrk="0" hangingPunct="1">
              <a:buNone/>
              <a:defRPr kumimoji="0" lang="pt-BR" sz="2000"/>
            </a:lvl7pPr>
            <a:lvl8pPr marL="3200400" indent="0" eaLnBrk="1" latinLnBrk="0" hangingPunct="1">
              <a:buNone/>
              <a:defRPr kumimoji="0" lang="pt-BR" sz="2000"/>
            </a:lvl8pPr>
            <a:lvl9pPr marL="3657600" indent="0" eaLnBrk="1" latinLnBrk="0" hangingPunct="1">
              <a:buNone/>
              <a:defRPr kumimoji="0" lang="pt-BR" sz="2000"/>
            </a:lvl9pPr>
          </a:lstStyle>
          <a:p>
            <a:pPr lvl="0"/>
            <a:r>
              <a:rPr lang="pt-BR" noProof="0"/>
              <a:t>Clique no ícone para adicionar uma imagem</a:t>
            </a: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lang="pt-BR" sz="1400"/>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6"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52899126-189E-4DC8-8226-0F6AC5756496}" type="datetimeFigureOut">
              <a:rPr lang="pt-BR"/>
              <a:pPr>
                <a:defRPr/>
              </a:pPr>
              <a:t>07/11/2025</a:t>
            </a:fld>
            <a:endParaRPr/>
          </a:p>
        </p:txBody>
      </p:sp>
      <p:sp>
        <p:nvSpPr>
          <p:cNvPr id="7"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8"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8C91A31C-8277-4E13-8FBB-50B3695D6179}" type="slidenum">
              <a:rPr/>
              <a:pPr>
                <a:defRPr/>
              </a:pPr>
              <a:t>‹nº›</a:t>
            </a:fld>
            <a:endParaRPr/>
          </a:p>
        </p:txBody>
      </p:sp>
    </p:spTree>
    <p:extLst>
      <p:ext uri="{BB962C8B-B14F-4D97-AF65-F5344CB8AC3E}">
        <p14:creationId xmlns:p14="http://schemas.microsoft.com/office/powerpoint/2010/main" val="289605963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ítulo e Texto 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14" name="Title 1"/>
          <p:cNvSpPr>
            <a:spLocks noGrp="1"/>
          </p:cNvSpPr>
          <p:nvPr>
            <p:ph type="title"/>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pt-BR" sz="2800" b="1" kern="1200" baseline="0">
                <a:solidFill>
                  <a:schemeClr val="bg1"/>
                </a:solidFill>
                <a:latin typeface="+mn-lt"/>
                <a:ea typeface="+mn-ea"/>
                <a:cs typeface="+mn-cs"/>
              </a:defRPr>
            </a:lvl1pPr>
          </a:lstStyle>
          <a:p>
            <a:r>
              <a:rPr lang="pt-BR"/>
              <a:t>Clique para editar o estilo do título mestre</a:t>
            </a:r>
          </a:p>
        </p:txBody>
      </p:sp>
      <p:sp>
        <p:nvSpPr>
          <p:cNvPr id="4" name="Date Placeholder 3"/>
          <p:cNvSpPr>
            <a:spLocks noGrp="1"/>
          </p:cNvSpPr>
          <p:nvPr>
            <p:ph type="dt" sz="half" idx="10"/>
          </p:nvPr>
        </p:nvSpPr>
        <p:spPr/>
        <p:txBody>
          <a:bodyPr/>
          <a:lstStyle>
            <a:lvl1pPr>
              <a:defRPr/>
            </a:lvl1pPr>
          </a:lstStyle>
          <a:p>
            <a:pPr>
              <a:defRPr/>
            </a:pPr>
            <a:fld id="{75421607-2D44-44BE-BCF0-A5477EEFEA1B}" type="datetimeFigureOut">
              <a:rPr lang="pt-BR"/>
              <a:pPr>
                <a:defRPr/>
              </a:pPr>
              <a:t>07/11/2025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CFF99B85-C1CF-4AA8-BF61-FDBE633A38EC}" type="slidenum">
              <a:rPr/>
              <a:pPr>
                <a:defRPr/>
              </a:pPr>
              <a:t>‹nº›</a:t>
            </a:fld>
            <a:endParaRPr/>
          </a:p>
        </p:txBody>
      </p:sp>
    </p:spTree>
    <p:extLst>
      <p:ext uri="{BB962C8B-B14F-4D97-AF65-F5344CB8AC3E}">
        <p14:creationId xmlns:p14="http://schemas.microsoft.com/office/powerpoint/2010/main" val="35524578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pt-BR"/>
              <a:t>Clique para editar o estilo do título mestre</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FEE5C854-BA8D-466B-95A0-900F05EF65B7}" type="datetimeFigureOut">
              <a:rPr lang="pt-BR"/>
              <a:pPr>
                <a:defRPr/>
              </a:pPr>
              <a:t>07/11/2025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AE185985-157E-4113-8BD8-3605413E4A55}" type="slidenum">
              <a:rPr/>
              <a:pPr>
                <a:defRPr/>
              </a:pPr>
              <a:t>‹nº›</a:t>
            </a:fld>
            <a:endParaRPr/>
          </a:p>
        </p:txBody>
      </p:sp>
    </p:spTree>
    <p:extLst>
      <p:ext uri="{BB962C8B-B14F-4D97-AF65-F5344CB8AC3E}">
        <p14:creationId xmlns:p14="http://schemas.microsoft.com/office/powerpoint/2010/main" val="427450719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ítu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17" name="Subtítu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a:t>Clique para editar o estilo do subtítulo mestre</a:t>
            </a:r>
            <a:endParaRPr lang="en-US"/>
          </a:p>
        </p:txBody>
      </p:sp>
      <p:sp>
        <p:nvSpPr>
          <p:cNvPr id="4" name="Espaço Reservado para Data 29"/>
          <p:cNvSpPr>
            <a:spLocks noGrp="1"/>
          </p:cNvSpPr>
          <p:nvPr>
            <p:ph type="dt" sz="half" idx="10"/>
          </p:nvPr>
        </p:nvSpPr>
        <p:spPr/>
        <p:txBody>
          <a:bodyPr/>
          <a:lstStyle>
            <a:lvl1pPr>
              <a:defRPr/>
            </a:lvl1pPr>
          </a:lstStyle>
          <a:p>
            <a:pPr>
              <a:defRPr/>
            </a:pPr>
            <a:fld id="{BB505E6B-E459-4D85-9114-6E7165E292F0}" type="datetimeFigureOut">
              <a:rPr lang="pt-BR"/>
              <a:pPr>
                <a:defRPr/>
              </a:pPr>
              <a:t>07/11/2025</a:t>
            </a:fld>
            <a:endParaRPr lang="pt-BR"/>
          </a:p>
        </p:txBody>
      </p:sp>
      <p:sp>
        <p:nvSpPr>
          <p:cNvPr id="5" name="Espaço Reservado para Rodapé 18"/>
          <p:cNvSpPr>
            <a:spLocks noGrp="1"/>
          </p:cNvSpPr>
          <p:nvPr>
            <p:ph type="ftr" sz="quarter" idx="11"/>
          </p:nvPr>
        </p:nvSpPr>
        <p:spPr/>
        <p:txBody>
          <a:bodyPr/>
          <a:lstStyle>
            <a:lvl1pPr>
              <a:defRPr/>
            </a:lvl1pPr>
          </a:lstStyle>
          <a:p>
            <a:pPr>
              <a:defRPr/>
            </a:pPr>
            <a:endParaRPr lang="pt-BR"/>
          </a:p>
        </p:txBody>
      </p:sp>
      <p:sp>
        <p:nvSpPr>
          <p:cNvPr id="6" name="Espaço Reservado para Número de Slide 26"/>
          <p:cNvSpPr>
            <a:spLocks noGrp="1"/>
          </p:cNvSpPr>
          <p:nvPr>
            <p:ph type="sldNum" sz="quarter" idx="12"/>
          </p:nvPr>
        </p:nvSpPr>
        <p:spPr/>
        <p:txBody>
          <a:bodyPr/>
          <a:lstStyle>
            <a:lvl1pPr>
              <a:defRPr/>
            </a:lvl1pPr>
          </a:lstStyle>
          <a:p>
            <a:pPr>
              <a:defRPr/>
            </a:pPr>
            <a:fld id="{BE8C58B6-E385-46BB-A1D4-910230D8B74E}" type="slidenum">
              <a:rPr lang="pt-BR"/>
              <a:pPr>
                <a:defRPr/>
              </a:pPr>
              <a:t>‹nº›</a:t>
            </a:fld>
            <a:endParaRPr lang="pt-BR"/>
          </a:p>
        </p:txBody>
      </p:sp>
    </p:spTree>
    <p:extLst>
      <p:ext uri="{BB962C8B-B14F-4D97-AF65-F5344CB8AC3E}">
        <p14:creationId xmlns:p14="http://schemas.microsoft.com/office/powerpoint/2010/main" val="11174510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1093E3A8-B6C6-40A4-ABE5-968D7BCD4BE1}" type="datetimeFigureOut">
              <a:rPr lang="pt-BR"/>
              <a:pPr>
                <a:defRPr/>
              </a:pPr>
              <a:t>07/11/2025</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E55F1595-DA81-435B-A712-278A00EFDFEA}" type="slidenum">
              <a:rPr lang="pt-BR"/>
              <a:pPr>
                <a:defRPr/>
              </a:pPr>
              <a:t>‹nº›</a:t>
            </a:fld>
            <a:endParaRPr lang="pt-BR"/>
          </a:p>
        </p:txBody>
      </p:sp>
    </p:spTree>
    <p:extLst>
      <p:ext uri="{BB962C8B-B14F-4D97-AF65-F5344CB8AC3E}">
        <p14:creationId xmlns:p14="http://schemas.microsoft.com/office/powerpoint/2010/main" val="22117988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5" name="Rectangle 7"/>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solidFill>
                  <a:srgbClr val="FF6600"/>
                </a:solidFill>
              </a:rPr>
              <a:t>           </a:t>
            </a:r>
          </a:p>
        </p:txBody>
      </p:sp>
      <p:sp>
        <p:nvSpPr>
          <p:cNvPr id="6"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2" name="Títu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a:t>Clique para editar os estilos do texto mestre</a:t>
            </a:r>
          </a:p>
        </p:txBody>
      </p:sp>
      <p:sp>
        <p:nvSpPr>
          <p:cNvPr id="7" name="Espaço Reservado para Data 3"/>
          <p:cNvSpPr>
            <a:spLocks noGrp="1"/>
          </p:cNvSpPr>
          <p:nvPr>
            <p:ph type="dt" sz="half" idx="10"/>
          </p:nvPr>
        </p:nvSpPr>
        <p:spPr/>
        <p:txBody>
          <a:bodyPr/>
          <a:lstStyle>
            <a:lvl1pPr>
              <a:defRPr/>
            </a:lvl1pPr>
          </a:lstStyle>
          <a:p>
            <a:pPr>
              <a:defRPr/>
            </a:pPr>
            <a:fld id="{1C7F795F-8E34-45A9-8629-7A4B28C39FF3}" type="datetimeFigureOut">
              <a:rPr lang="en-US"/>
              <a:pPr>
                <a:defRPr/>
              </a:pPr>
              <a:t>11/7/2025</a:t>
            </a:fld>
            <a:endParaRPr lang="en-US"/>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4A930781-D2DB-4B4B-A079-69D5086BD943}" type="slidenum">
              <a:rPr lang="pt-BR"/>
              <a:pPr>
                <a:defRPr/>
              </a:pPr>
              <a:t>‹nº›</a:t>
            </a:fld>
            <a:endParaRPr lang="pt-BR"/>
          </a:p>
        </p:txBody>
      </p:sp>
    </p:spTree>
    <p:extLst>
      <p:ext uri="{BB962C8B-B14F-4D97-AF65-F5344CB8AC3E}">
        <p14:creationId xmlns:p14="http://schemas.microsoft.com/office/powerpoint/2010/main" val="3205764538"/>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p>
            <a:r>
              <a:rPr lang="pt-BR"/>
              <a:t>Clique para editar o estilo do título mestre</a:t>
            </a:r>
            <a:endParaRPr lang="en-US"/>
          </a:p>
        </p:txBody>
      </p:sp>
      <p:sp>
        <p:nvSpPr>
          <p:cNvPr id="3" name="Espaço Reservado para Conteúd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fld id="{BB8907D0-F513-4B9D-846C-5511A2A73A58}" type="datetimeFigureOut">
              <a:rPr lang="pt-BR"/>
              <a:pPr>
                <a:defRPr/>
              </a:pPr>
              <a:t>07/11/2025</a:t>
            </a:fld>
            <a:endParaRPr lang="pt-BR"/>
          </a:p>
        </p:txBody>
      </p:sp>
      <p:sp>
        <p:nvSpPr>
          <p:cNvPr id="6" name="Espaço Reservado para Rodapé 21"/>
          <p:cNvSpPr>
            <a:spLocks noGrp="1"/>
          </p:cNvSpPr>
          <p:nvPr>
            <p:ph type="ftr" sz="quarter" idx="11"/>
          </p:nvPr>
        </p:nvSpPr>
        <p:spPr/>
        <p:txBody>
          <a:bodyPr/>
          <a:lstStyle>
            <a:lvl1pPr>
              <a:defRPr/>
            </a:lvl1pPr>
          </a:lstStyle>
          <a:p>
            <a:pPr>
              <a:defRPr/>
            </a:pPr>
            <a:endParaRPr lang="pt-BR"/>
          </a:p>
        </p:txBody>
      </p:sp>
      <p:sp>
        <p:nvSpPr>
          <p:cNvPr id="7" name="Espaço Reservado para Número de Slide 17"/>
          <p:cNvSpPr>
            <a:spLocks noGrp="1"/>
          </p:cNvSpPr>
          <p:nvPr>
            <p:ph type="sldNum" sz="quarter" idx="12"/>
          </p:nvPr>
        </p:nvSpPr>
        <p:spPr/>
        <p:txBody>
          <a:bodyPr/>
          <a:lstStyle>
            <a:lvl1pPr>
              <a:defRPr/>
            </a:lvl1pPr>
          </a:lstStyle>
          <a:p>
            <a:pPr>
              <a:defRPr/>
            </a:pPr>
            <a:fld id="{9629F211-03B8-4D94-8ED0-2FFC4DC3D09B}" type="slidenum">
              <a:rPr lang="pt-BR"/>
              <a:pPr>
                <a:defRPr/>
              </a:pPr>
              <a:t>‹nº›</a:t>
            </a:fld>
            <a:endParaRPr lang="pt-BR"/>
          </a:p>
        </p:txBody>
      </p:sp>
    </p:spTree>
    <p:extLst>
      <p:ext uri="{BB962C8B-B14F-4D97-AF65-F5344CB8AC3E}">
        <p14:creationId xmlns:p14="http://schemas.microsoft.com/office/powerpoint/2010/main" val="84714521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1143000"/>
          </a:xfrm>
        </p:spPr>
        <p:txBody>
          <a:bodyPr/>
          <a:lstStyle>
            <a:lvl1pPr>
              <a:defRPr/>
            </a:lvl1pPr>
          </a:lstStyle>
          <a:p>
            <a:r>
              <a:rPr lang="pt-BR"/>
              <a:t>Clique para editar o estilo do título mestre</a:t>
            </a:r>
            <a:endParaRPr lang="en-US"/>
          </a:p>
        </p:txBody>
      </p:sp>
      <p:sp>
        <p:nvSpPr>
          <p:cNvPr id="3" name="Espaço Reservado para Tex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4" name="Espaço Reservado para Tex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t-BR"/>
              <a:t>Clique para editar os estilos do texto mestre</a:t>
            </a:r>
          </a:p>
        </p:txBody>
      </p:sp>
      <p:sp>
        <p:nvSpPr>
          <p:cNvPr id="5" name="Espaço Reservado para Conteúd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Conteúd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9"/>
          <p:cNvSpPr>
            <a:spLocks noGrp="1"/>
          </p:cNvSpPr>
          <p:nvPr>
            <p:ph type="dt" sz="half" idx="10"/>
          </p:nvPr>
        </p:nvSpPr>
        <p:spPr/>
        <p:txBody>
          <a:bodyPr/>
          <a:lstStyle>
            <a:lvl1pPr>
              <a:defRPr/>
            </a:lvl1pPr>
          </a:lstStyle>
          <a:p>
            <a:pPr>
              <a:defRPr/>
            </a:pPr>
            <a:fld id="{7CA834F2-7431-4666-84F6-17EE47A6F01C}" type="datetimeFigureOut">
              <a:rPr lang="pt-BR"/>
              <a:pPr>
                <a:defRPr/>
              </a:pPr>
              <a:t>07/11/2025</a:t>
            </a:fld>
            <a:endParaRPr lang="pt-BR"/>
          </a:p>
        </p:txBody>
      </p:sp>
      <p:sp>
        <p:nvSpPr>
          <p:cNvPr id="8" name="Espaço Reservado para Rodapé 21"/>
          <p:cNvSpPr>
            <a:spLocks noGrp="1"/>
          </p:cNvSpPr>
          <p:nvPr>
            <p:ph type="ftr" sz="quarter" idx="11"/>
          </p:nvPr>
        </p:nvSpPr>
        <p:spPr/>
        <p:txBody>
          <a:bodyPr/>
          <a:lstStyle>
            <a:lvl1pPr>
              <a:defRPr/>
            </a:lvl1pPr>
          </a:lstStyle>
          <a:p>
            <a:pPr>
              <a:defRPr/>
            </a:pPr>
            <a:endParaRPr lang="pt-BR"/>
          </a:p>
        </p:txBody>
      </p:sp>
      <p:sp>
        <p:nvSpPr>
          <p:cNvPr id="9" name="Espaço Reservado para Número de Slide 17"/>
          <p:cNvSpPr>
            <a:spLocks noGrp="1"/>
          </p:cNvSpPr>
          <p:nvPr>
            <p:ph type="sldNum" sz="quarter" idx="12"/>
          </p:nvPr>
        </p:nvSpPr>
        <p:spPr/>
        <p:txBody>
          <a:bodyPr/>
          <a:lstStyle>
            <a:lvl1pPr>
              <a:defRPr/>
            </a:lvl1pPr>
          </a:lstStyle>
          <a:p>
            <a:pPr>
              <a:defRPr/>
            </a:pPr>
            <a:fld id="{305C49BE-9A56-4C31-9B22-7446E07F106D}" type="slidenum">
              <a:rPr lang="pt-BR"/>
              <a:pPr>
                <a:defRPr/>
              </a:pPr>
              <a:t>‹nº›</a:t>
            </a:fld>
            <a:endParaRPr lang="pt-BR"/>
          </a:p>
        </p:txBody>
      </p:sp>
    </p:spTree>
    <p:extLst>
      <p:ext uri="{BB962C8B-B14F-4D97-AF65-F5344CB8AC3E}">
        <p14:creationId xmlns:p14="http://schemas.microsoft.com/office/powerpoint/2010/main" val="89375560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Data 9"/>
          <p:cNvSpPr>
            <a:spLocks noGrp="1"/>
          </p:cNvSpPr>
          <p:nvPr>
            <p:ph type="dt" sz="half" idx="10"/>
          </p:nvPr>
        </p:nvSpPr>
        <p:spPr/>
        <p:txBody>
          <a:bodyPr/>
          <a:lstStyle>
            <a:lvl1pPr>
              <a:defRPr/>
            </a:lvl1pPr>
          </a:lstStyle>
          <a:p>
            <a:pPr>
              <a:defRPr/>
            </a:pPr>
            <a:fld id="{4AA3F5C5-6F3E-49AD-9526-FB03FF7F7E7B}" type="datetimeFigureOut">
              <a:rPr lang="pt-BR"/>
              <a:pPr>
                <a:defRPr/>
              </a:pPr>
              <a:t>07/11/2025</a:t>
            </a:fld>
            <a:endParaRPr lang="pt-BR"/>
          </a:p>
        </p:txBody>
      </p:sp>
      <p:sp>
        <p:nvSpPr>
          <p:cNvPr id="4" name="Espaço Reservado para Rodapé 21"/>
          <p:cNvSpPr>
            <a:spLocks noGrp="1"/>
          </p:cNvSpPr>
          <p:nvPr>
            <p:ph type="ftr" sz="quarter" idx="11"/>
          </p:nvPr>
        </p:nvSpPr>
        <p:spPr/>
        <p:txBody>
          <a:bodyPr/>
          <a:lstStyle>
            <a:lvl1pPr>
              <a:defRPr/>
            </a:lvl1pPr>
          </a:lstStyle>
          <a:p>
            <a:pPr>
              <a:defRPr/>
            </a:pPr>
            <a:endParaRPr lang="pt-BR"/>
          </a:p>
        </p:txBody>
      </p:sp>
      <p:sp>
        <p:nvSpPr>
          <p:cNvPr id="5" name="Espaço Reservado para Número de Slide 17"/>
          <p:cNvSpPr>
            <a:spLocks noGrp="1"/>
          </p:cNvSpPr>
          <p:nvPr>
            <p:ph type="sldNum" sz="quarter" idx="12"/>
          </p:nvPr>
        </p:nvSpPr>
        <p:spPr/>
        <p:txBody>
          <a:bodyPr/>
          <a:lstStyle>
            <a:lvl1pPr>
              <a:defRPr/>
            </a:lvl1pPr>
          </a:lstStyle>
          <a:p>
            <a:pPr>
              <a:defRPr/>
            </a:pPr>
            <a:fld id="{8ED0E19C-9896-43AE-953A-9DF495BCE1D8}" type="slidenum">
              <a:rPr lang="pt-BR"/>
              <a:pPr>
                <a:defRPr/>
              </a:pPr>
              <a:t>‹nº›</a:t>
            </a:fld>
            <a:endParaRPr lang="pt-BR"/>
          </a:p>
        </p:txBody>
      </p:sp>
    </p:spTree>
    <p:extLst>
      <p:ext uri="{BB962C8B-B14F-4D97-AF65-F5344CB8AC3E}">
        <p14:creationId xmlns:p14="http://schemas.microsoft.com/office/powerpoint/2010/main" val="304152661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5" name="Rectangle 7"/>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solidFill>
                  <a:srgbClr val="FF6600"/>
                </a:solidFill>
              </a:rPr>
              <a:t>           </a:t>
            </a:r>
          </a:p>
        </p:txBody>
      </p:sp>
      <p:sp>
        <p:nvSpPr>
          <p:cNvPr id="6"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800"/>
              <a:t>       </a:t>
            </a:r>
          </a:p>
        </p:txBody>
      </p:sp>
      <p:sp>
        <p:nvSpPr>
          <p:cNvPr id="2" name="Title 1"/>
          <p:cNvSpPr>
            <a:spLocks noGrp="1"/>
          </p:cNvSpPr>
          <p:nvPr>
            <p:ph type="title"/>
          </p:nvPr>
        </p:nvSpPr>
        <p:spPr>
          <a:xfrm>
            <a:off x="2971800" y="1992354"/>
            <a:ext cx="5867400" cy="1970046"/>
          </a:xfrm>
        </p:spPr>
        <p:txBody>
          <a:bodyPr>
            <a:normAutofit/>
          </a:bodyPr>
          <a:lstStyle>
            <a:lvl1pPr algn="l" eaLnBrk="1" latinLnBrk="0" hangingPunct="1">
              <a:defRPr kumimoji="0" lang="pt-BR" sz="3000" b="1" cap="all"/>
            </a:lvl1pPr>
          </a:lstStyle>
          <a:p>
            <a:r>
              <a:rPr lang="pt-BR"/>
              <a:t>Clique para editar o estilo do título mestre</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lang="pt-BR" sz="1800">
                <a:solidFill>
                  <a:schemeClr val="tx1">
                    <a:lumMod val="65000"/>
                    <a:lumOff val="35000"/>
                  </a:schemeClr>
                </a:solidFill>
              </a:defRPr>
            </a:lvl1pPr>
            <a:lvl2pPr marL="457200" indent="0" eaLnBrk="1" latinLnBrk="0" hangingPunct="1">
              <a:buNone/>
              <a:defRPr kumimoji="0" lang="pt-BR" sz="1800">
                <a:solidFill>
                  <a:schemeClr val="tx1">
                    <a:tint val="75000"/>
                  </a:schemeClr>
                </a:solidFill>
              </a:defRPr>
            </a:lvl2pPr>
            <a:lvl3pPr marL="914400" indent="0" eaLnBrk="1" latinLnBrk="0" hangingPunct="1">
              <a:buNone/>
              <a:defRPr kumimoji="0" lang="pt-BR" sz="1600">
                <a:solidFill>
                  <a:schemeClr val="tx1">
                    <a:tint val="75000"/>
                  </a:schemeClr>
                </a:solidFill>
              </a:defRPr>
            </a:lvl3pPr>
            <a:lvl4pPr marL="1371600" indent="0" eaLnBrk="1" latinLnBrk="0" hangingPunct="1">
              <a:buNone/>
              <a:defRPr kumimoji="0" lang="pt-BR" sz="1400">
                <a:solidFill>
                  <a:schemeClr val="tx1">
                    <a:tint val="75000"/>
                  </a:schemeClr>
                </a:solidFill>
              </a:defRPr>
            </a:lvl4pPr>
            <a:lvl5pPr marL="1828800" indent="0" eaLnBrk="1" latinLnBrk="0" hangingPunct="1">
              <a:buNone/>
              <a:defRPr kumimoji="0" lang="pt-BR" sz="1400">
                <a:solidFill>
                  <a:schemeClr val="tx1">
                    <a:tint val="75000"/>
                  </a:schemeClr>
                </a:solidFill>
              </a:defRPr>
            </a:lvl5pPr>
            <a:lvl6pPr marL="2286000" indent="0" eaLnBrk="1" latinLnBrk="0" hangingPunct="1">
              <a:buNone/>
              <a:defRPr kumimoji="0" lang="pt-BR" sz="1400">
                <a:solidFill>
                  <a:schemeClr val="tx1">
                    <a:tint val="75000"/>
                  </a:schemeClr>
                </a:solidFill>
              </a:defRPr>
            </a:lvl6pPr>
            <a:lvl7pPr marL="2743200" indent="0" eaLnBrk="1" latinLnBrk="0" hangingPunct="1">
              <a:buNone/>
              <a:defRPr kumimoji="0" lang="pt-BR" sz="1400">
                <a:solidFill>
                  <a:schemeClr val="tx1">
                    <a:tint val="75000"/>
                  </a:schemeClr>
                </a:solidFill>
              </a:defRPr>
            </a:lvl7pPr>
            <a:lvl8pPr marL="3200400" indent="0" eaLnBrk="1" latinLnBrk="0" hangingPunct="1">
              <a:buNone/>
              <a:defRPr kumimoji="0" lang="pt-BR" sz="1400">
                <a:solidFill>
                  <a:schemeClr val="tx1">
                    <a:tint val="75000"/>
                  </a:schemeClr>
                </a:solidFill>
              </a:defRPr>
            </a:lvl8pPr>
            <a:lvl9pPr marL="3657600" indent="0" eaLnBrk="1" latinLnBrk="0" hangingPunct="1">
              <a:buNone/>
              <a:defRPr kumimoji="0" lang="pt-BR" sz="1400">
                <a:solidFill>
                  <a:schemeClr val="tx1">
                    <a:tint val="75000"/>
                  </a:schemeClr>
                </a:solidFill>
              </a:defRPr>
            </a:lvl9pPr>
          </a:lstStyle>
          <a:p>
            <a:pPr lvl="0"/>
            <a:r>
              <a:rPr lang="pt-BR"/>
              <a:t>Clique para editar os estilos do texto mestre</a:t>
            </a:r>
          </a:p>
        </p:txBody>
      </p:sp>
      <p:sp>
        <p:nvSpPr>
          <p:cNvPr id="7" name="Footer Placeholder 4"/>
          <p:cNvSpPr>
            <a:spLocks noGrp="1"/>
          </p:cNvSpPr>
          <p:nvPr>
            <p:ph type="ftr" sz="quarter" idx="10"/>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8" name="Slide Number Placeholder 5"/>
          <p:cNvSpPr>
            <a:spLocks noGrp="1"/>
          </p:cNvSpPr>
          <p:nvPr>
            <p:ph type="sldNum" sz="quarter" idx="11"/>
          </p:nvPr>
        </p:nvSpPr>
        <p:spPr/>
        <p:txBody>
          <a:bodyPr/>
          <a:lstStyle>
            <a:lvl1pPr eaLnBrk="1" latinLnBrk="0" hangingPunct="1">
              <a:defRPr kumimoji="0" lang="pt-BR">
                <a:solidFill>
                  <a:schemeClr val="tx1">
                    <a:lumMod val="85000"/>
                    <a:lumOff val="15000"/>
                  </a:schemeClr>
                </a:solidFill>
              </a:defRPr>
            </a:lvl1pPr>
          </a:lstStyle>
          <a:p>
            <a:pPr>
              <a:defRPr/>
            </a:pPr>
            <a:fld id="{287CB2D2-25F4-4CEF-823E-DF679A80ED3A}" type="slidenum">
              <a:rPr/>
              <a:pPr>
                <a:defRPr/>
              </a:pPr>
              <a:t>‹nº›</a:t>
            </a:fld>
            <a:endParaRPr/>
          </a:p>
        </p:txBody>
      </p:sp>
    </p:spTree>
    <p:extLst>
      <p:ext uri="{BB962C8B-B14F-4D97-AF65-F5344CB8AC3E}">
        <p14:creationId xmlns:p14="http://schemas.microsoft.com/office/powerpoint/2010/main" val="294881198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9"/>
          <p:cNvSpPr>
            <a:spLocks noGrp="1"/>
          </p:cNvSpPr>
          <p:nvPr>
            <p:ph type="dt" sz="half" idx="10"/>
          </p:nvPr>
        </p:nvSpPr>
        <p:spPr/>
        <p:txBody>
          <a:bodyPr/>
          <a:lstStyle>
            <a:lvl1pPr>
              <a:defRPr/>
            </a:lvl1pPr>
          </a:lstStyle>
          <a:p>
            <a:pPr>
              <a:defRPr/>
            </a:pPr>
            <a:fld id="{0CC38411-DF7C-4351-9742-09F42D279160}" type="datetimeFigureOut">
              <a:rPr lang="pt-BR"/>
              <a:pPr>
                <a:defRPr/>
              </a:pPr>
              <a:t>07/11/2025</a:t>
            </a:fld>
            <a:endParaRPr lang="pt-BR"/>
          </a:p>
        </p:txBody>
      </p:sp>
      <p:sp>
        <p:nvSpPr>
          <p:cNvPr id="3" name="Espaço Reservado para Rodapé 21"/>
          <p:cNvSpPr>
            <a:spLocks noGrp="1"/>
          </p:cNvSpPr>
          <p:nvPr>
            <p:ph type="ftr" sz="quarter" idx="11"/>
          </p:nvPr>
        </p:nvSpPr>
        <p:spPr/>
        <p:txBody>
          <a:bodyPr/>
          <a:lstStyle>
            <a:lvl1pPr>
              <a:defRPr/>
            </a:lvl1pPr>
          </a:lstStyle>
          <a:p>
            <a:pPr>
              <a:defRPr/>
            </a:pPr>
            <a:endParaRPr lang="pt-BR"/>
          </a:p>
        </p:txBody>
      </p:sp>
      <p:sp>
        <p:nvSpPr>
          <p:cNvPr id="4" name="Espaço Reservado para Número de Slide 17"/>
          <p:cNvSpPr>
            <a:spLocks noGrp="1"/>
          </p:cNvSpPr>
          <p:nvPr>
            <p:ph type="sldNum" sz="quarter" idx="12"/>
          </p:nvPr>
        </p:nvSpPr>
        <p:spPr/>
        <p:txBody>
          <a:bodyPr/>
          <a:lstStyle>
            <a:lvl1pPr>
              <a:defRPr/>
            </a:lvl1pPr>
          </a:lstStyle>
          <a:p>
            <a:pPr>
              <a:defRPr/>
            </a:pPr>
            <a:fld id="{996F4BDA-3DB1-4B32-8EF6-D0CAAAB027B5}" type="slidenum">
              <a:rPr lang="pt-BR"/>
              <a:pPr>
                <a:defRPr/>
              </a:pPr>
              <a:t>‹nº›</a:t>
            </a:fld>
            <a:endParaRPr lang="pt-BR"/>
          </a:p>
        </p:txBody>
      </p:sp>
    </p:spTree>
    <p:extLst>
      <p:ext uri="{BB962C8B-B14F-4D97-AF65-F5344CB8AC3E}">
        <p14:creationId xmlns:p14="http://schemas.microsoft.com/office/powerpoint/2010/main" val="303115731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pt-BR"/>
              <a:t>Clique para editar o estilo do título mestre</a:t>
            </a:r>
            <a:endParaRPr lang="en-US"/>
          </a:p>
        </p:txBody>
      </p:sp>
      <p:sp>
        <p:nvSpPr>
          <p:cNvPr id="3" name="Espaço Reservado para Tex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pt-BR"/>
              <a:t>Clique para editar os estilos do texto mestre</a:t>
            </a:r>
          </a:p>
        </p:txBody>
      </p:sp>
      <p:sp>
        <p:nvSpPr>
          <p:cNvPr id="4" name="Espaço Reservado para Conteúd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9"/>
          <p:cNvSpPr>
            <a:spLocks noGrp="1"/>
          </p:cNvSpPr>
          <p:nvPr>
            <p:ph type="dt" sz="half" idx="10"/>
          </p:nvPr>
        </p:nvSpPr>
        <p:spPr/>
        <p:txBody>
          <a:bodyPr/>
          <a:lstStyle>
            <a:lvl1pPr>
              <a:defRPr/>
            </a:lvl1pPr>
          </a:lstStyle>
          <a:p>
            <a:pPr>
              <a:defRPr/>
            </a:pPr>
            <a:fld id="{F662801E-FE76-4D0E-B988-F147CAB515FB}" type="datetimeFigureOut">
              <a:rPr lang="pt-BR"/>
              <a:pPr>
                <a:defRPr/>
              </a:pPr>
              <a:t>07/11/2025</a:t>
            </a:fld>
            <a:endParaRPr lang="pt-BR"/>
          </a:p>
        </p:txBody>
      </p:sp>
      <p:sp>
        <p:nvSpPr>
          <p:cNvPr id="6" name="Espaço Reservado para Rodapé 21"/>
          <p:cNvSpPr>
            <a:spLocks noGrp="1"/>
          </p:cNvSpPr>
          <p:nvPr>
            <p:ph type="ftr" sz="quarter" idx="11"/>
          </p:nvPr>
        </p:nvSpPr>
        <p:spPr/>
        <p:txBody>
          <a:bodyPr/>
          <a:lstStyle>
            <a:lvl1pPr>
              <a:defRPr/>
            </a:lvl1pPr>
          </a:lstStyle>
          <a:p>
            <a:pPr>
              <a:defRPr/>
            </a:pPr>
            <a:endParaRPr lang="pt-BR"/>
          </a:p>
        </p:txBody>
      </p:sp>
      <p:sp>
        <p:nvSpPr>
          <p:cNvPr id="7" name="Espaço Reservado para Número de Slide 17"/>
          <p:cNvSpPr>
            <a:spLocks noGrp="1"/>
          </p:cNvSpPr>
          <p:nvPr>
            <p:ph type="sldNum" sz="quarter" idx="12"/>
          </p:nvPr>
        </p:nvSpPr>
        <p:spPr/>
        <p:txBody>
          <a:bodyPr/>
          <a:lstStyle>
            <a:lvl1pPr>
              <a:defRPr/>
            </a:lvl1pPr>
          </a:lstStyle>
          <a:p>
            <a:pPr>
              <a:defRPr/>
            </a:pPr>
            <a:fld id="{D97D4F9F-0489-41D2-9AA0-722C75560DBF}" type="slidenum">
              <a:rPr lang="pt-BR"/>
              <a:pPr>
                <a:defRPr/>
              </a:pPr>
              <a:t>‹nº›</a:t>
            </a:fld>
            <a:endParaRPr lang="pt-BR"/>
          </a:p>
        </p:txBody>
      </p:sp>
    </p:spTree>
    <p:extLst>
      <p:ext uri="{BB962C8B-B14F-4D97-AF65-F5344CB8AC3E}">
        <p14:creationId xmlns:p14="http://schemas.microsoft.com/office/powerpoint/2010/main" val="220002570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Retângulo com Único Canto Aparado e Arredondado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Triângulo retângulo 1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orma livre 1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orma livre 1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9" name="Rectangle 7"/>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b="1">
              <a:latin typeface="Georgia" pitchFamily="18" charset="0"/>
            </a:endParaRPr>
          </a:p>
        </p:txBody>
      </p:sp>
      <p:sp>
        <p:nvSpPr>
          <p:cNvPr id="2" name="Títu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pt-BR"/>
              <a:t>Clique para editar o estilo do título mestre</a:t>
            </a:r>
            <a:endParaRPr lang="en-US"/>
          </a:p>
        </p:txBody>
      </p:sp>
      <p:sp>
        <p:nvSpPr>
          <p:cNvPr id="4" name="Espaço Reservado para Tex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pt-BR"/>
              <a:t>Clique para editar os estilos do texto mestre</a:t>
            </a:r>
          </a:p>
        </p:txBody>
      </p:sp>
      <p:sp>
        <p:nvSpPr>
          <p:cNvPr id="3" name="Espaço Reservado para Imagem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pt-BR" noProof="0"/>
              <a:t>Clique no ícone para adicionar uma imagem</a:t>
            </a:r>
            <a:endParaRPr lang="en-US" noProof="0" dirty="0"/>
          </a:p>
        </p:txBody>
      </p:sp>
      <p:sp>
        <p:nvSpPr>
          <p:cNvPr id="10" name="Espaço Reservado para Data 4"/>
          <p:cNvSpPr>
            <a:spLocks noGrp="1"/>
          </p:cNvSpPr>
          <p:nvPr>
            <p:ph type="dt" sz="half" idx="10"/>
          </p:nvPr>
        </p:nvSpPr>
        <p:spPr/>
        <p:txBody>
          <a:bodyPr/>
          <a:lstStyle>
            <a:lvl1pPr>
              <a:defRPr/>
            </a:lvl1pPr>
          </a:lstStyle>
          <a:p>
            <a:pPr>
              <a:defRPr/>
            </a:pPr>
            <a:fld id="{36A391AE-1D23-4782-9741-CAF40E331F5D}" type="datetimeFigureOut">
              <a:rPr lang="pt-BR"/>
              <a:pPr>
                <a:defRPr/>
              </a:pPr>
              <a:t>07/11/2025</a:t>
            </a:fld>
            <a:endParaRPr lang="pt-BR"/>
          </a:p>
        </p:txBody>
      </p:sp>
      <p:sp>
        <p:nvSpPr>
          <p:cNvPr id="11" name="Espaço Reservado para Rodapé 5"/>
          <p:cNvSpPr>
            <a:spLocks noGrp="1"/>
          </p:cNvSpPr>
          <p:nvPr>
            <p:ph type="ftr" sz="quarter" idx="11"/>
          </p:nvPr>
        </p:nvSpPr>
        <p:spPr/>
        <p:txBody>
          <a:bodyPr/>
          <a:lstStyle>
            <a:lvl1pPr>
              <a:defRPr/>
            </a:lvl1pPr>
          </a:lstStyle>
          <a:p>
            <a:pPr>
              <a:defRPr/>
            </a:pPr>
            <a:endParaRPr lang="pt-BR"/>
          </a:p>
        </p:txBody>
      </p:sp>
      <p:sp>
        <p:nvSpPr>
          <p:cNvPr id="12" name="Espaço Reservado para Número de Slide 6"/>
          <p:cNvSpPr>
            <a:spLocks noGrp="1"/>
          </p:cNvSpPr>
          <p:nvPr>
            <p:ph type="sldNum" sz="quarter" idx="12"/>
          </p:nvPr>
        </p:nvSpPr>
        <p:spPr>
          <a:xfrm>
            <a:off x="8077200" y="6356350"/>
            <a:ext cx="609600" cy="365125"/>
          </a:xfrm>
        </p:spPr>
        <p:txBody>
          <a:bodyPr/>
          <a:lstStyle>
            <a:lvl1pPr>
              <a:defRPr/>
            </a:lvl1pPr>
          </a:lstStyle>
          <a:p>
            <a:pPr>
              <a:defRPr/>
            </a:pPr>
            <a:fld id="{17B9223C-1972-44E2-969A-AB14D23ABFB5}" type="slidenum">
              <a:rPr lang="pt-BR"/>
              <a:pPr>
                <a:defRPr/>
              </a:pPr>
              <a:t>‹nº›</a:t>
            </a:fld>
            <a:endParaRPr lang="pt-BR"/>
          </a:p>
        </p:txBody>
      </p:sp>
    </p:spTree>
    <p:extLst>
      <p:ext uri="{BB962C8B-B14F-4D97-AF65-F5344CB8AC3E}">
        <p14:creationId xmlns:p14="http://schemas.microsoft.com/office/powerpoint/2010/main" val="79990263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6E1B44C4-B0AC-4365-A55A-64207833D811}" type="datetimeFigureOut">
              <a:rPr lang="pt-BR"/>
              <a:pPr>
                <a:defRPr/>
              </a:pPr>
              <a:t>07/11/2025</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1AACF6CC-4EE1-4DEE-A393-F9D66DD8FFD7}" type="slidenum">
              <a:rPr lang="pt-BR"/>
              <a:pPr>
                <a:defRPr/>
              </a:pPr>
              <a:t>‹nº›</a:t>
            </a:fld>
            <a:endParaRPr lang="pt-BR"/>
          </a:p>
        </p:txBody>
      </p:sp>
    </p:spTree>
    <p:extLst>
      <p:ext uri="{BB962C8B-B14F-4D97-AF65-F5344CB8AC3E}">
        <p14:creationId xmlns:p14="http://schemas.microsoft.com/office/powerpoint/2010/main" val="414697837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914401"/>
            <a:ext cx="2057400" cy="5211763"/>
          </a:xfrm>
        </p:spPr>
        <p:txBody>
          <a:bodyPr vert="eaVert"/>
          <a:lstStyle/>
          <a:p>
            <a:r>
              <a:rPr lang="pt-BR"/>
              <a:t>Clique para editar o estilo do título mestre</a:t>
            </a:r>
            <a:endParaRPr lang="en-US"/>
          </a:p>
        </p:txBody>
      </p:sp>
      <p:sp>
        <p:nvSpPr>
          <p:cNvPr id="3" name="Espaço Reservado para Texto Vertical 2"/>
          <p:cNvSpPr>
            <a:spLocks noGrp="1"/>
          </p:cNvSpPr>
          <p:nvPr>
            <p:ph type="body" orient="vert" idx="1"/>
          </p:nvPr>
        </p:nvSpPr>
        <p:spPr>
          <a:xfrm>
            <a:off x="457200" y="914401"/>
            <a:ext cx="6019800" cy="5211763"/>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9"/>
          <p:cNvSpPr>
            <a:spLocks noGrp="1"/>
          </p:cNvSpPr>
          <p:nvPr>
            <p:ph type="dt" sz="half" idx="10"/>
          </p:nvPr>
        </p:nvSpPr>
        <p:spPr/>
        <p:txBody>
          <a:bodyPr/>
          <a:lstStyle>
            <a:lvl1pPr>
              <a:defRPr/>
            </a:lvl1pPr>
          </a:lstStyle>
          <a:p>
            <a:pPr>
              <a:defRPr/>
            </a:pPr>
            <a:fld id="{154CB154-6707-48D2-8A6D-ABC5AAE89439}" type="datetimeFigureOut">
              <a:rPr lang="pt-BR"/>
              <a:pPr>
                <a:defRPr/>
              </a:pPr>
              <a:t>07/11/2025</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C46F473A-0F38-4289-A795-3B400A720CB3}" type="slidenum">
              <a:rPr lang="pt-BR"/>
              <a:pPr>
                <a:defRPr/>
              </a:pPr>
              <a:t>‹nº›</a:t>
            </a:fld>
            <a:endParaRPr lang="pt-BR"/>
          </a:p>
        </p:txBody>
      </p:sp>
    </p:spTree>
    <p:extLst>
      <p:ext uri="{BB962C8B-B14F-4D97-AF65-F5344CB8AC3E}">
        <p14:creationId xmlns:p14="http://schemas.microsoft.com/office/powerpoint/2010/main" val="321660139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850"/>
            <a:ext cx="8229600" cy="1143000"/>
          </a:xfrm>
        </p:spPr>
        <p:txBody>
          <a:bodyPr/>
          <a:lstStyle/>
          <a:p>
            <a:r>
              <a:rPr lang="pt-BR"/>
              <a:t>Clique para editar o título mestre</a:t>
            </a:r>
            <a:endParaRPr lang="en-US"/>
          </a:p>
        </p:txBody>
      </p:sp>
      <p:sp>
        <p:nvSpPr>
          <p:cNvPr id="3" name="Espaço Reservado para Tabela 2"/>
          <p:cNvSpPr>
            <a:spLocks noGrp="1"/>
          </p:cNvSpPr>
          <p:nvPr>
            <p:ph type="tbl" idx="1"/>
          </p:nvPr>
        </p:nvSpPr>
        <p:spPr>
          <a:xfrm>
            <a:off x="457200" y="1935163"/>
            <a:ext cx="8229600" cy="4389437"/>
          </a:xfrm>
        </p:spPr>
        <p:txBody>
          <a:bodyPr/>
          <a:lstStyle/>
          <a:p>
            <a:pPr lvl="0"/>
            <a:endParaRPr lang="en-US" noProof="0"/>
          </a:p>
        </p:txBody>
      </p:sp>
      <p:sp>
        <p:nvSpPr>
          <p:cNvPr id="4" name="Espaço Reservado para Data 9"/>
          <p:cNvSpPr>
            <a:spLocks noGrp="1"/>
          </p:cNvSpPr>
          <p:nvPr>
            <p:ph type="dt" sz="half" idx="10"/>
          </p:nvPr>
        </p:nvSpPr>
        <p:spPr/>
        <p:txBody>
          <a:bodyPr/>
          <a:lstStyle>
            <a:lvl1pPr>
              <a:defRPr/>
            </a:lvl1pPr>
          </a:lstStyle>
          <a:p>
            <a:pPr>
              <a:defRPr/>
            </a:pPr>
            <a:fld id="{3A23DFF9-7F9F-4930-8699-E0508092F227}" type="datetimeFigureOut">
              <a:rPr lang="pt-BR"/>
              <a:pPr>
                <a:defRPr/>
              </a:pPr>
              <a:t>07/11/2025</a:t>
            </a:fld>
            <a:endParaRPr lang="pt-BR"/>
          </a:p>
        </p:txBody>
      </p:sp>
      <p:sp>
        <p:nvSpPr>
          <p:cNvPr id="5" name="Espaço Reservado para Rodapé 21"/>
          <p:cNvSpPr>
            <a:spLocks noGrp="1"/>
          </p:cNvSpPr>
          <p:nvPr>
            <p:ph type="ftr" sz="quarter" idx="11"/>
          </p:nvPr>
        </p:nvSpPr>
        <p:spPr/>
        <p:txBody>
          <a:bodyPr/>
          <a:lstStyle>
            <a:lvl1pPr>
              <a:defRPr/>
            </a:lvl1pPr>
          </a:lstStyle>
          <a:p>
            <a:pPr>
              <a:defRPr/>
            </a:pPr>
            <a:endParaRPr lang="pt-BR"/>
          </a:p>
        </p:txBody>
      </p:sp>
      <p:sp>
        <p:nvSpPr>
          <p:cNvPr id="6" name="Espaço Reservado para Número de Slide 17"/>
          <p:cNvSpPr>
            <a:spLocks noGrp="1"/>
          </p:cNvSpPr>
          <p:nvPr>
            <p:ph type="sldNum" sz="quarter" idx="12"/>
          </p:nvPr>
        </p:nvSpPr>
        <p:spPr/>
        <p:txBody>
          <a:bodyPr/>
          <a:lstStyle>
            <a:lvl1pPr>
              <a:defRPr/>
            </a:lvl1pPr>
          </a:lstStyle>
          <a:p>
            <a:pPr>
              <a:defRPr/>
            </a:pPr>
            <a:fld id="{D8587EE7-C3A3-4A91-967F-DBE3CD99B3AF}" type="slidenum">
              <a:rPr lang="pt-BR"/>
              <a:pPr>
                <a:defRPr/>
              </a:pPr>
              <a:t>‹nº›</a:t>
            </a:fld>
            <a:endParaRPr lang="pt-BR"/>
          </a:p>
        </p:txBody>
      </p:sp>
    </p:spTree>
    <p:extLst>
      <p:ext uri="{BB962C8B-B14F-4D97-AF65-F5344CB8AC3E}">
        <p14:creationId xmlns:p14="http://schemas.microsoft.com/office/powerpoint/2010/main" val="419835337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A69D5107-A97F-4739-873B-B907108FD162}" type="datetimeFigureOut">
              <a:rPr lang="pt-BR">
                <a:solidFill>
                  <a:prstClr val="black">
                    <a:tint val="75000"/>
                  </a:prstClr>
                </a:solidFill>
              </a:rPr>
              <a:pPr>
                <a:defRPr/>
              </a:pPr>
              <a:t>07/11/2025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EE2E75A3-AEFD-4DB6-BB4A-AF786603B11A}" type="slidenum">
              <a:rPr lang="pt-BR"/>
              <a:pPr/>
              <a:t>‹nº›</a:t>
            </a:fld>
            <a:endParaRPr lang="pt-BR"/>
          </a:p>
        </p:txBody>
      </p:sp>
    </p:spTree>
    <p:extLst>
      <p:ext uri="{BB962C8B-B14F-4D97-AF65-F5344CB8AC3E}">
        <p14:creationId xmlns:p14="http://schemas.microsoft.com/office/powerpoint/2010/main" val="174584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25257EC2-18C8-4986-9A3F-51D232AEAAAB}" type="datetimeFigureOut">
              <a:rPr lang="pt-BR">
                <a:solidFill>
                  <a:prstClr val="black">
                    <a:tint val="75000"/>
                  </a:prstClr>
                </a:solidFill>
              </a:rPr>
              <a:pPr>
                <a:defRPr/>
              </a:pPr>
              <a:t>07/11/2025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1EA542DE-CAFC-4253-8DD4-DDECADE8A18E}" type="slidenum">
              <a:rPr lang="pt-BR"/>
              <a:pPr/>
              <a:t>‹nº›</a:t>
            </a:fld>
            <a:endParaRPr lang="pt-BR"/>
          </a:p>
        </p:txBody>
      </p:sp>
    </p:spTree>
    <p:extLst>
      <p:ext uri="{BB962C8B-B14F-4D97-AF65-F5344CB8AC3E}">
        <p14:creationId xmlns:p14="http://schemas.microsoft.com/office/powerpoint/2010/main" val="846899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CF706670-5A8A-4A2E-A8D7-2C0E071A9966}" type="datetimeFigureOut">
              <a:rPr lang="pt-BR">
                <a:solidFill>
                  <a:prstClr val="black">
                    <a:tint val="75000"/>
                  </a:prstClr>
                </a:solidFill>
              </a:rPr>
              <a:pPr>
                <a:defRPr/>
              </a:pPr>
              <a:t>07/11/2025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C5B5C5FE-F228-4341-AE39-6C4262D9C5DF}" type="slidenum">
              <a:rPr lang="pt-BR"/>
              <a:pPr/>
              <a:t>‹nº›</a:t>
            </a:fld>
            <a:endParaRPr lang="pt-BR"/>
          </a:p>
        </p:txBody>
      </p:sp>
    </p:spTree>
    <p:extLst>
      <p:ext uri="{BB962C8B-B14F-4D97-AF65-F5344CB8AC3E}">
        <p14:creationId xmlns:p14="http://schemas.microsoft.com/office/powerpoint/2010/main" val="3540930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ADDC1572-A22F-4485-8E6C-5A69958FE4A5}" type="datetimeFigureOut">
              <a:rPr lang="pt-BR">
                <a:solidFill>
                  <a:prstClr val="black">
                    <a:tint val="75000"/>
                  </a:prstClr>
                </a:solidFill>
              </a:rPr>
              <a:pPr>
                <a:defRPr/>
              </a:pPr>
              <a:t>07/11/2025</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B0864554-439C-42DB-90D0-3538E0A438AF}" type="slidenum">
              <a:rPr lang="pt-BR"/>
              <a:pPr/>
              <a:t>‹nº›</a:t>
            </a:fld>
            <a:endParaRPr lang="pt-BR"/>
          </a:p>
        </p:txBody>
      </p:sp>
    </p:spTree>
    <p:extLst>
      <p:ext uri="{BB962C8B-B14F-4D97-AF65-F5344CB8AC3E}">
        <p14:creationId xmlns:p14="http://schemas.microsoft.com/office/powerpoint/2010/main" val="44834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ítulo 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6180" y="76200"/>
            <a:ext cx="8403020" cy="685800"/>
          </a:xfrm>
        </p:spPr>
        <p:txBody>
          <a:bodyPr>
            <a:normAutofit/>
          </a:bodyPr>
          <a:lstStyle>
            <a:lvl1pPr algn="l" eaLnBrk="1" latinLnBrk="0" hangingPunct="1">
              <a:defRPr kumimoji="0" lang="pt-BR" sz="3000" b="0">
                <a:solidFill>
                  <a:schemeClr val="tx1">
                    <a:lumMod val="85000"/>
                    <a:lumOff val="15000"/>
                  </a:schemeClr>
                </a:solidFill>
              </a:defRPr>
            </a:lvl1pPr>
          </a:lstStyle>
          <a:p>
            <a:r>
              <a:rPr lang="pt-BR"/>
              <a:t>Clique para editar o estilo do título mestre</a:t>
            </a:r>
            <a:endParaRPr/>
          </a:p>
        </p:txBody>
      </p:sp>
      <p:sp>
        <p:nvSpPr>
          <p:cNvPr id="3" name="Content Placeholder 2"/>
          <p:cNvSpPr>
            <a:spLocks noGrp="1"/>
          </p:cNvSpPr>
          <p:nvPr>
            <p:ph idx="1"/>
          </p:nvPr>
        </p:nvSpPr>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AB658F86-1BAC-44CE-8F8D-F02E7A497E6A}" type="datetimeFigureOut">
              <a:rPr lang="pt-BR"/>
              <a:pPr>
                <a:defRPr/>
              </a:pPr>
              <a:t>07/11/2025</a:t>
            </a:fld>
            <a:endParaRPr/>
          </a:p>
        </p:txBody>
      </p:sp>
      <p:sp>
        <p:nvSpPr>
          <p:cNvPr id="6" name="Footer Placeholder 4"/>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4A29E6E0-373F-4E24-BF9D-CFA1A2D5A16B}" type="slidenum">
              <a:rPr/>
              <a:pPr>
                <a:defRPr/>
              </a:pPr>
              <a:t>‹nº›</a:t>
            </a:fld>
            <a:endParaRPr/>
          </a:p>
        </p:txBody>
      </p:sp>
    </p:spTree>
    <p:extLst>
      <p:ext uri="{BB962C8B-B14F-4D97-AF65-F5344CB8AC3E}">
        <p14:creationId xmlns:p14="http://schemas.microsoft.com/office/powerpoint/2010/main" val="1313651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9FE89986-A5D2-4EF0-BF80-467F3EB05257}" type="datetimeFigureOut">
              <a:rPr lang="pt-BR">
                <a:solidFill>
                  <a:prstClr val="black">
                    <a:tint val="75000"/>
                  </a:prstClr>
                </a:solidFill>
              </a:rPr>
              <a:pPr>
                <a:defRPr/>
              </a:pPr>
              <a:t>07/11/2025</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fld id="{D0F2F125-D069-4343-9B50-37D9EE784195}" type="slidenum">
              <a:rPr lang="pt-BR"/>
              <a:pPr/>
              <a:t>‹nº›</a:t>
            </a:fld>
            <a:endParaRPr lang="pt-BR"/>
          </a:p>
        </p:txBody>
      </p:sp>
    </p:spTree>
    <p:extLst>
      <p:ext uri="{BB962C8B-B14F-4D97-AF65-F5344CB8AC3E}">
        <p14:creationId xmlns:p14="http://schemas.microsoft.com/office/powerpoint/2010/main" val="3606818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A230FB7C-267C-4E82-A240-65E70A510B12}" type="datetimeFigureOut">
              <a:rPr lang="pt-BR">
                <a:solidFill>
                  <a:prstClr val="black">
                    <a:tint val="75000"/>
                  </a:prstClr>
                </a:solidFill>
              </a:rPr>
              <a:pPr>
                <a:defRPr/>
              </a:pPr>
              <a:t>07/11/2025</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fld id="{56874A54-0614-447A-9AEA-68D72A2199C5}" type="slidenum">
              <a:rPr lang="pt-BR"/>
              <a:pPr/>
              <a:t>‹nº›</a:t>
            </a:fld>
            <a:endParaRPr lang="pt-BR"/>
          </a:p>
        </p:txBody>
      </p:sp>
    </p:spTree>
    <p:extLst>
      <p:ext uri="{BB962C8B-B14F-4D97-AF65-F5344CB8AC3E}">
        <p14:creationId xmlns:p14="http://schemas.microsoft.com/office/powerpoint/2010/main" val="1904482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E6ED0BCC-4975-49A7-88C3-060F5B077185}" type="datetimeFigureOut">
              <a:rPr lang="pt-BR">
                <a:solidFill>
                  <a:prstClr val="black">
                    <a:tint val="75000"/>
                  </a:prstClr>
                </a:solidFill>
              </a:rPr>
              <a:pPr>
                <a:defRPr/>
              </a:pPr>
              <a:t>07/11/2025</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fld id="{F12FDB09-5130-456E-9C0F-1F3A5DB0D742}" type="slidenum">
              <a:rPr lang="pt-BR"/>
              <a:pPr/>
              <a:t>‹nº›</a:t>
            </a:fld>
            <a:endParaRPr lang="pt-BR"/>
          </a:p>
        </p:txBody>
      </p:sp>
    </p:spTree>
    <p:extLst>
      <p:ext uri="{BB962C8B-B14F-4D97-AF65-F5344CB8AC3E}">
        <p14:creationId xmlns:p14="http://schemas.microsoft.com/office/powerpoint/2010/main" val="1434396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6F1C6497-D7A0-4629-B12B-667640FDF7FE}" type="datetimeFigureOut">
              <a:rPr lang="pt-BR">
                <a:solidFill>
                  <a:prstClr val="black">
                    <a:tint val="75000"/>
                  </a:prstClr>
                </a:solidFill>
              </a:rPr>
              <a:pPr>
                <a:defRPr/>
              </a:pPr>
              <a:t>07/11/2025</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BADB3ADE-48C3-4BFE-BB4C-2DDD3CE4A624}" type="slidenum">
              <a:rPr lang="pt-BR"/>
              <a:pPr/>
              <a:t>‹nº›</a:t>
            </a:fld>
            <a:endParaRPr lang="pt-BR"/>
          </a:p>
        </p:txBody>
      </p:sp>
    </p:spTree>
    <p:extLst>
      <p:ext uri="{BB962C8B-B14F-4D97-AF65-F5344CB8AC3E}">
        <p14:creationId xmlns:p14="http://schemas.microsoft.com/office/powerpoint/2010/main" val="2569752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62F4E12C-4A08-4BEA-B576-D6DBD6A1F675}" type="datetimeFigureOut">
              <a:rPr lang="pt-BR">
                <a:solidFill>
                  <a:prstClr val="black">
                    <a:tint val="75000"/>
                  </a:prstClr>
                </a:solidFill>
              </a:rPr>
              <a:pPr>
                <a:defRPr/>
              </a:pPr>
              <a:t>07/11/2025</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fld id="{3655A8DF-4ED1-4F82-B121-252FDC8D6C4E}" type="slidenum">
              <a:rPr lang="pt-BR"/>
              <a:pPr/>
              <a:t>‹nº›</a:t>
            </a:fld>
            <a:endParaRPr lang="pt-BR"/>
          </a:p>
        </p:txBody>
      </p:sp>
    </p:spTree>
    <p:extLst>
      <p:ext uri="{BB962C8B-B14F-4D97-AF65-F5344CB8AC3E}">
        <p14:creationId xmlns:p14="http://schemas.microsoft.com/office/powerpoint/2010/main" val="1717849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E7DB78D4-5CB4-45AC-A4C9-671454EC6FCB}" type="datetimeFigureOut">
              <a:rPr lang="pt-BR">
                <a:solidFill>
                  <a:prstClr val="black">
                    <a:tint val="75000"/>
                  </a:prstClr>
                </a:solidFill>
              </a:rPr>
              <a:pPr>
                <a:defRPr/>
              </a:pPr>
              <a:t>07/11/2025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B3C77127-C74C-4975-9517-44DB1E846F64}" type="slidenum">
              <a:rPr lang="pt-BR"/>
              <a:pPr/>
              <a:t>‹nº›</a:t>
            </a:fld>
            <a:endParaRPr lang="pt-BR"/>
          </a:p>
        </p:txBody>
      </p:sp>
    </p:spTree>
    <p:extLst>
      <p:ext uri="{BB962C8B-B14F-4D97-AF65-F5344CB8AC3E}">
        <p14:creationId xmlns:p14="http://schemas.microsoft.com/office/powerpoint/2010/main" val="301488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1D74604A-2260-402A-B4D9-80F67A0FA82F}" type="datetimeFigureOut">
              <a:rPr lang="pt-BR">
                <a:solidFill>
                  <a:prstClr val="black">
                    <a:tint val="75000"/>
                  </a:prstClr>
                </a:solidFill>
              </a:rPr>
              <a:pPr>
                <a:defRPr/>
              </a:pPr>
              <a:t>07/11/2025</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fld id="{482CF04A-40A3-48A4-86E2-0EF1D8DD07D3}" type="slidenum">
              <a:rPr lang="pt-BR"/>
              <a:pPr/>
              <a:t>‹nº›</a:t>
            </a:fld>
            <a:endParaRPr lang="pt-BR"/>
          </a:p>
        </p:txBody>
      </p:sp>
    </p:spTree>
    <p:extLst>
      <p:ext uri="{BB962C8B-B14F-4D97-AF65-F5344CB8AC3E}">
        <p14:creationId xmlns:p14="http://schemas.microsoft.com/office/powerpoint/2010/main" val="4181496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CACD960E-6DFB-473E-896E-D54AA521D15F}" type="datetimeFigureOut">
              <a:rPr lang="pt-BR"/>
              <a:pPr>
                <a:defRPr/>
              </a:pPr>
              <a:t>07/11/2025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00FF5499-8CAD-4DF8-94FD-5DA77FE27F8C}" type="slidenum">
              <a:rPr lang="pt-BR" altLang="pt-BR"/>
              <a:pPr/>
              <a:t>‹nº›</a:t>
            </a:fld>
            <a:endParaRPr lang="pt-BR" altLang="pt-BR"/>
          </a:p>
        </p:txBody>
      </p:sp>
    </p:spTree>
    <p:extLst>
      <p:ext uri="{BB962C8B-B14F-4D97-AF65-F5344CB8AC3E}">
        <p14:creationId xmlns:p14="http://schemas.microsoft.com/office/powerpoint/2010/main" val="3579709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457C5F6F-9733-4830-BCDD-5901939FE237}" type="datetimeFigureOut">
              <a:rPr lang="pt-BR"/>
              <a:pPr>
                <a:defRPr/>
              </a:pPr>
              <a:t>07/11/2025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D4F4825B-56E2-4645-8AFA-2CFE6B444EE9}" type="slidenum">
              <a:rPr lang="pt-BR" altLang="pt-BR"/>
              <a:pPr/>
              <a:t>‹nº›</a:t>
            </a:fld>
            <a:endParaRPr lang="pt-BR" altLang="pt-BR"/>
          </a:p>
        </p:txBody>
      </p:sp>
    </p:spTree>
    <p:extLst>
      <p:ext uri="{BB962C8B-B14F-4D97-AF65-F5344CB8AC3E}">
        <p14:creationId xmlns:p14="http://schemas.microsoft.com/office/powerpoint/2010/main" val="306239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AD18C7E0-529F-4C62-9284-EF8CBAA36671}" type="datetimeFigureOut">
              <a:rPr lang="pt-BR"/>
              <a:pPr>
                <a:defRPr/>
              </a:pPr>
              <a:t>07/11/2025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7CB80DA6-6E3F-4691-A288-DA9E4B293CB6}" type="slidenum">
              <a:rPr lang="pt-BR" altLang="pt-BR"/>
              <a:pPr/>
              <a:t>‹nº›</a:t>
            </a:fld>
            <a:endParaRPr lang="pt-BR" altLang="pt-BR"/>
          </a:p>
        </p:txBody>
      </p:sp>
    </p:spTree>
    <p:extLst>
      <p:ext uri="{BB962C8B-B14F-4D97-AF65-F5344CB8AC3E}">
        <p14:creationId xmlns:p14="http://schemas.microsoft.com/office/powerpoint/2010/main" val="76575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e Conteúd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estilo do título mestre</a:t>
            </a:r>
            <a:endParaRP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B9C91D61-ED09-49E6-91BA-246C43AF954A}" type="datetimeFigureOut">
              <a:rPr lang="pt-BR"/>
              <a:pPr>
                <a:defRPr/>
              </a:pPr>
              <a:t>07/11/2025</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4"/>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CD3F9248-94B4-453F-8465-D5397EB77F2B}" type="slidenum">
              <a:rPr/>
              <a:pPr>
                <a:defRPr/>
              </a:pPr>
              <a:t>‹nº›</a:t>
            </a:fld>
            <a:endParaRPr/>
          </a:p>
        </p:txBody>
      </p:sp>
    </p:spTree>
    <p:extLst>
      <p:ext uri="{BB962C8B-B14F-4D97-AF65-F5344CB8AC3E}">
        <p14:creationId xmlns:p14="http://schemas.microsoft.com/office/powerpoint/2010/main" val="288601529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5A6E17FD-78B6-4774-BCEE-BF10E5450C05}" type="datetimeFigureOut">
              <a:rPr lang="pt-BR"/>
              <a:pPr>
                <a:defRPr/>
              </a:pPr>
              <a:t>07/11/2025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31E84CD1-0E6C-4506-A428-AD51F73A1EB4}" type="slidenum">
              <a:rPr lang="pt-BR" altLang="pt-BR"/>
              <a:pPr/>
              <a:t>‹nº›</a:t>
            </a:fld>
            <a:endParaRPr lang="pt-BR" altLang="pt-BR"/>
          </a:p>
        </p:txBody>
      </p:sp>
    </p:spTree>
    <p:extLst>
      <p:ext uri="{BB962C8B-B14F-4D97-AF65-F5344CB8AC3E}">
        <p14:creationId xmlns:p14="http://schemas.microsoft.com/office/powerpoint/2010/main" val="1754286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FEF5FA52-4998-44E6-96AC-FA6BCA5CD59F}" type="datetimeFigureOut">
              <a:rPr lang="pt-BR"/>
              <a:pPr>
                <a:defRPr/>
              </a:pPr>
              <a:t>07/11/2025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088B9C0D-4417-490C-A0E2-4ABAC997A7C7}" type="slidenum">
              <a:rPr lang="pt-BR" altLang="pt-BR"/>
              <a:pPr/>
              <a:t>‹nº›</a:t>
            </a:fld>
            <a:endParaRPr lang="pt-BR" altLang="pt-BR"/>
          </a:p>
        </p:txBody>
      </p:sp>
    </p:spTree>
    <p:extLst>
      <p:ext uri="{BB962C8B-B14F-4D97-AF65-F5344CB8AC3E}">
        <p14:creationId xmlns:p14="http://schemas.microsoft.com/office/powerpoint/2010/main" val="39230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42FDF385-65EF-485F-BF97-4C7310D5C588}" type="datetimeFigureOut">
              <a:rPr lang="pt-BR"/>
              <a:pPr>
                <a:defRPr/>
              </a:pPr>
              <a:t>07/11/2025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F01DCB40-2B8E-4060-9D2E-4F3C66B0B681}" type="slidenum">
              <a:rPr lang="pt-BR" altLang="pt-BR"/>
              <a:pPr/>
              <a:t>‹nº›</a:t>
            </a:fld>
            <a:endParaRPr lang="pt-BR" altLang="pt-BR"/>
          </a:p>
        </p:txBody>
      </p:sp>
    </p:spTree>
    <p:extLst>
      <p:ext uri="{BB962C8B-B14F-4D97-AF65-F5344CB8AC3E}">
        <p14:creationId xmlns:p14="http://schemas.microsoft.com/office/powerpoint/2010/main" val="650020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FF58997B-036F-4A04-93AD-2ECCA9C10288}" type="datetimeFigureOut">
              <a:rPr lang="pt-BR"/>
              <a:pPr>
                <a:defRPr/>
              </a:pPr>
              <a:t>07/11/2025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EBE511E9-F37A-4FDC-A3A5-64E1D449A1D0}" type="slidenum">
              <a:rPr lang="pt-BR" altLang="pt-BR"/>
              <a:pPr/>
              <a:t>‹nº›</a:t>
            </a:fld>
            <a:endParaRPr lang="pt-BR" altLang="pt-BR"/>
          </a:p>
        </p:txBody>
      </p:sp>
    </p:spTree>
    <p:extLst>
      <p:ext uri="{BB962C8B-B14F-4D97-AF65-F5344CB8AC3E}">
        <p14:creationId xmlns:p14="http://schemas.microsoft.com/office/powerpoint/2010/main" val="606037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D4F8CD0A-0733-44EB-AA3A-A04CD54C9B41}" type="datetimeFigureOut">
              <a:rPr lang="pt-BR"/>
              <a:pPr>
                <a:defRPr/>
              </a:pPr>
              <a:t>07/11/2025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746D92F4-4C68-4BBD-96E0-1E909C8F56A5}" type="slidenum">
              <a:rPr lang="pt-BR" altLang="pt-BR"/>
              <a:pPr/>
              <a:t>‹nº›</a:t>
            </a:fld>
            <a:endParaRPr lang="pt-BR" altLang="pt-BR"/>
          </a:p>
        </p:txBody>
      </p:sp>
    </p:spTree>
    <p:extLst>
      <p:ext uri="{BB962C8B-B14F-4D97-AF65-F5344CB8AC3E}">
        <p14:creationId xmlns:p14="http://schemas.microsoft.com/office/powerpoint/2010/main" val="2284783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82E80342-8237-47AD-9CF6-0E9810582B91}" type="datetimeFigureOut">
              <a:rPr lang="pt-BR"/>
              <a:pPr>
                <a:defRPr/>
              </a:pPr>
              <a:t>07/11/2025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EF280FD6-1FAB-40BB-801B-15B7A52D816A}" type="slidenum">
              <a:rPr lang="pt-BR" altLang="pt-BR"/>
              <a:pPr/>
              <a:t>‹nº›</a:t>
            </a:fld>
            <a:endParaRPr lang="pt-BR" altLang="pt-BR"/>
          </a:p>
        </p:txBody>
      </p:sp>
    </p:spTree>
    <p:extLst>
      <p:ext uri="{BB962C8B-B14F-4D97-AF65-F5344CB8AC3E}">
        <p14:creationId xmlns:p14="http://schemas.microsoft.com/office/powerpoint/2010/main" val="435304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76BABF5A-885C-4DA6-92E0-4A91B22CBAF3}" type="datetimeFigureOut">
              <a:rPr lang="pt-BR"/>
              <a:pPr>
                <a:defRPr/>
              </a:pPr>
              <a:t>07/11/2025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4BD2D60B-18B6-46CF-9416-2A8B682E346A}" type="slidenum">
              <a:rPr lang="pt-BR" altLang="pt-BR"/>
              <a:pPr/>
              <a:t>‹nº›</a:t>
            </a:fld>
            <a:endParaRPr lang="pt-BR" altLang="pt-BR"/>
          </a:p>
        </p:txBody>
      </p:sp>
    </p:spTree>
    <p:extLst>
      <p:ext uri="{BB962C8B-B14F-4D97-AF65-F5344CB8AC3E}">
        <p14:creationId xmlns:p14="http://schemas.microsoft.com/office/powerpoint/2010/main" val="3405147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32ED9FD-9C48-461B-9A18-E1155842A1B9}" type="datetimeFigureOut">
              <a:rPr lang="pt-BR"/>
              <a:pPr>
                <a:defRPr/>
              </a:pPr>
              <a:t>07/11/2025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976440F4-7DA1-4628-B3FF-B3A86FFDE1A1}" type="slidenum">
              <a:rPr lang="pt-BR" altLang="pt-BR"/>
              <a:pPr/>
              <a:t>‹nº›</a:t>
            </a:fld>
            <a:endParaRPr lang="pt-BR" altLang="pt-BR"/>
          </a:p>
        </p:txBody>
      </p:sp>
    </p:spTree>
    <p:extLst>
      <p:ext uri="{BB962C8B-B14F-4D97-AF65-F5344CB8AC3E}">
        <p14:creationId xmlns:p14="http://schemas.microsoft.com/office/powerpoint/2010/main" val="3357671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ide de Título">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34988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3613" y="20638"/>
            <a:ext cx="56245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38" y="2817813"/>
            <a:ext cx="766921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2863" y="2819400"/>
            <a:ext cx="1460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638" y="5089525"/>
            <a:ext cx="90979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p:nvPr userDrawn="1"/>
        </p:nvSpPr>
        <p:spPr>
          <a:xfrm>
            <a:off x="8755063" y="247015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a:solidFill>
                <a:srgbClr val="F47F28"/>
              </a:solidFill>
            </a:endParaRPr>
          </a:p>
        </p:txBody>
      </p:sp>
      <p:sp>
        <p:nvSpPr>
          <p:cNvPr id="15" name="Text Placeholder 15"/>
          <p:cNvSpPr>
            <a:spLocks noGrp="1"/>
          </p:cNvSpPr>
          <p:nvPr>
            <p:ph type="body" sz="quarter" idx="14"/>
          </p:nvPr>
        </p:nvSpPr>
        <p:spPr>
          <a:xfrm>
            <a:off x="3581400" y="1295400"/>
            <a:ext cx="5105400" cy="1416269"/>
          </a:xfrm>
        </p:spPr>
        <p:txBody>
          <a:bodyPr anchor="b">
            <a:normAutofit/>
          </a:bodyPr>
          <a:lstStyle>
            <a:lvl1pPr algn="r" eaLnBrk="1" latinLnBrk="0" hangingPunct="1">
              <a:buNone/>
              <a:defRPr kumimoji="0" lang="pt-BR" sz="2200" kern="1200">
                <a:solidFill>
                  <a:schemeClr val="tx1">
                    <a:lumMod val="75000"/>
                    <a:lumOff val="25000"/>
                  </a:schemeClr>
                </a:solidFill>
                <a:latin typeface="Calibri" pitchFamily="34" charset="0"/>
                <a:ea typeface="+mn-ea"/>
                <a:cs typeface="+mn-cs"/>
              </a:defRPr>
            </a:lvl1pPr>
          </a:lstStyle>
          <a:p>
            <a:pPr lvl="0"/>
            <a:r>
              <a:rPr lang="pt-BR"/>
              <a:t>Clique para editar os estilos do texto mestre</a:t>
            </a:r>
          </a:p>
        </p:txBody>
      </p:sp>
      <p:sp>
        <p:nvSpPr>
          <p:cNvPr id="2" name="Title 1"/>
          <p:cNvSpPr>
            <a:spLocks noGrp="1"/>
          </p:cNvSpPr>
          <p:nvPr>
            <p:ph type="title"/>
          </p:nvPr>
        </p:nvSpPr>
        <p:spPr>
          <a:xfrm>
            <a:off x="106344" y="4114800"/>
            <a:ext cx="7315200" cy="914400"/>
          </a:xfrm>
        </p:spPr>
        <p:txBody>
          <a:bodyPr anchor="b">
            <a:normAutofit/>
          </a:bodyPr>
          <a:lstStyle>
            <a:lvl1pPr marL="0" indent="0" eaLnBrk="1" latinLnBrk="0" hangingPunct="1">
              <a:defRPr kumimoji="0" lang="pt-BR" sz="3600" b="1" kern="1200" baseline="0">
                <a:solidFill>
                  <a:schemeClr val="bg1"/>
                </a:solidFill>
                <a:latin typeface="Arial" pitchFamily="34" charset="0"/>
                <a:ea typeface="+mn-ea"/>
                <a:cs typeface="Arial" pitchFamily="34" charset="0"/>
              </a:defRPr>
            </a:lvl1pPr>
          </a:lstStyle>
          <a:p>
            <a:pPr lvl="0"/>
            <a:r>
              <a:rPr lang="pt-BR"/>
              <a:t>Clique para editar o estilo do título mestre</a:t>
            </a:r>
            <a:endParaRPr/>
          </a:p>
        </p:txBody>
      </p:sp>
      <p:sp>
        <p:nvSpPr>
          <p:cNvPr id="10" name="Date Placeholder 3"/>
          <p:cNvSpPr>
            <a:spLocks noGrp="1"/>
          </p:cNvSpPr>
          <p:nvPr>
            <p:ph type="dt" sz="half" idx="15"/>
          </p:nvPr>
        </p:nvSpPr>
        <p:spPr/>
        <p:txBody>
          <a:bodyPr/>
          <a:lstStyle>
            <a:lvl1pPr eaLnBrk="1" latinLnBrk="0" hangingPunct="1">
              <a:defRPr kumimoji="0" lang="pt-BR">
                <a:solidFill>
                  <a:schemeClr val="bg1"/>
                </a:solidFill>
              </a:defRPr>
            </a:lvl1pPr>
          </a:lstStyle>
          <a:p>
            <a:pPr>
              <a:defRPr/>
            </a:pPr>
            <a:fld id="{79FAA25D-12D5-47BC-90EB-2D641E69CF62}" type="datetimeFigureOut">
              <a:rPr lang="pt-BR"/>
              <a:pPr>
                <a:defRPr/>
              </a:pPr>
              <a:t>07/11/2025</a:t>
            </a:fld>
            <a:endParaRPr/>
          </a:p>
        </p:txBody>
      </p:sp>
      <p:sp>
        <p:nvSpPr>
          <p:cNvPr id="11" name="Footer Placeholder 4"/>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2" name="Slide Number Placeholder 5"/>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7132157F-C715-4188-AF1D-E7580B639F08}" type="slidenum">
              <a:rPr/>
              <a:pPr>
                <a:defRPr/>
              </a:pPr>
              <a:t>‹nº›</a:t>
            </a:fld>
            <a:endParaRPr/>
          </a:p>
        </p:txBody>
      </p:sp>
    </p:spTree>
    <p:extLst>
      <p:ext uri="{BB962C8B-B14F-4D97-AF65-F5344CB8AC3E}">
        <p14:creationId xmlns:p14="http://schemas.microsoft.com/office/powerpoint/2010/main" val="464699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1800"/>
              <a:t>             </a:t>
            </a:r>
          </a:p>
        </p:txBody>
      </p:sp>
      <p:sp>
        <p:nvSpPr>
          <p:cNvPr id="5" name="Rectangle 7"/>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1800">
                <a:solidFill>
                  <a:srgbClr val="FF6600"/>
                </a:solidFill>
              </a:rPr>
              <a:t>           </a:t>
            </a:r>
          </a:p>
        </p:txBody>
      </p:sp>
      <p:sp>
        <p:nvSpPr>
          <p:cNvPr id="6"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1800"/>
              <a:t>       </a:t>
            </a:r>
          </a:p>
        </p:txBody>
      </p:sp>
      <p:sp>
        <p:nvSpPr>
          <p:cNvPr id="2" name="Title 1"/>
          <p:cNvSpPr>
            <a:spLocks noGrp="1"/>
          </p:cNvSpPr>
          <p:nvPr>
            <p:ph type="title"/>
          </p:nvPr>
        </p:nvSpPr>
        <p:spPr>
          <a:xfrm>
            <a:off x="2971800" y="1992354"/>
            <a:ext cx="5867400" cy="1970046"/>
          </a:xfrm>
        </p:spPr>
        <p:txBody>
          <a:bodyPr>
            <a:normAutofit/>
          </a:bodyPr>
          <a:lstStyle>
            <a:lvl1pPr algn="l" eaLnBrk="1" latinLnBrk="0" hangingPunct="1">
              <a:defRPr kumimoji="0" lang="pt-BR" sz="3000" b="1" cap="all"/>
            </a:lvl1pPr>
          </a:lstStyle>
          <a:p>
            <a:r>
              <a:rPr lang="pt-BR"/>
              <a:t>Clique para editar o estilo do título mestre</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lang="pt-BR" sz="1800">
                <a:solidFill>
                  <a:schemeClr val="tx1">
                    <a:lumMod val="65000"/>
                    <a:lumOff val="35000"/>
                  </a:schemeClr>
                </a:solidFill>
              </a:defRPr>
            </a:lvl1pPr>
            <a:lvl2pPr marL="457200" indent="0" eaLnBrk="1" latinLnBrk="0" hangingPunct="1">
              <a:buNone/>
              <a:defRPr kumimoji="0" lang="pt-BR" sz="1800">
                <a:solidFill>
                  <a:schemeClr val="tx1">
                    <a:tint val="75000"/>
                  </a:schemeClr>
                </a:solidFill>
              </a:defRPr>
            </a:lvl2pPr>
            <a:lvl3pPr marL="914400" indent="0" eaLnBrk="1" latinLnBrk="0" hangingPunct="1">
              <a:buNone/>
              <a:defRPr kumimoji="0" lang="pt-BR" sz="1600">
                <a:solidFill>
                  <a:schemeClr val="tx1">
                    <a:tint val="75000"/>
                  </a:schemeClr>
                </a:solidFill>
              </a:defRPr>
            </a:lvl3pPr>
            <a:lvl4pPr marL="1371600" indent="0" eaLnBrk="1" latinLnBrk="0" hangingPunct="1">
              <a:buNone/>
              <a:defRPr kumimoji="0" lang="pt-BR" sz="1400">
                <a:solidFill>
                  <a:schemeClr val="tx1">
                    <a:tint val="75000"/>
                  </a:schemeClr>
                </a:solidFill>
              </a:defRPr>
            </a:lvl4pPr>
            <a:lvl5pPr marL="1828800" indent="0" eaLnBrk="1" latinLnBrk="0" hangingPunct="1">
              <a:buNone/>
              <a:defRPr kumimoji="0" lang="pt-BR" sz="1400">
                <a:solidFill>
                  <a:schemeClr val="tx1">
                    <a:tint val="75000"/>
                  </a:schemeClr>
                </a:solidFill>
              </a:defRPr>
            </a:lvl5pPr>
            <a:lvl6pPr marL="2286000" indent="0" eaLnBrk="1" latinLnBrk="0" hangingPunct="1">
              <a:buNone/>
              <a:defRPr kumimoji="0" lang="pt-BR" sz="1400">
                <a:solidFill>
                  <a:schemeClr val="tx1">
                    <a:tint val="75000"/>
                  </a:schemeClr>
                </a:solidFill>
              </a:defRPr>
            </a:lvl6pPr>
            <a:lvl7pPr marL="2743200" indent="0" eaLnBrk="1" latinLnBrk="0" hangingPunct="1">
              <a:buNone/>
              <a:defRPr kumimoji="0" lang="pt-BR" sz="1400">
                <a:solidFill>
                  <a:schemeClr val="tx1">
                    <a:tint val="75000"/>
                  </a:schemeClr>
                </a:solidFill>
              </a:defRPr>
            </a:lvl7pPr>
            <a:lvl8pPr marL="3200400" indent="0" eaLnBrk="1" latinLnBrk="0" hangingPunct="1">
              <a:buNone/>
              <a:defRPr kumimoji="0" lang="pt-BR" sz="1400">
                <a:solidFill>
                  <a:schemeClr val="tx1">
                    <a:tint val="75000"/>
                  </a:schemeClr>
                </a:solidFill>
              </a:defRPr>
            </a:lvl8pPr>
            <a:lvl9pPr marL="3657600" indent="0" eaLnBrk="1" latinLnBrk="0" hangingPunct="1">
              <a:buNone/>
              <a:defRPr kumimoji="0" lang="pt-BR" sz="1400">
                <a:solidFill>
                  <a:schemeClr val="tx1">
                    <a:tint val="75000"/>
                  </a:schemeClr>
                </a:solidFill>
              </a:defRPr>
            </a:lvl9pPr>
          </a:lstStyle>
          <a:p>
            <a:pPr lvl="0"/>
            <a:r>
              <a:rPr lang="pt-BR"/>
              <a:t>Clique para editar os estilos do texto mestre</a:t>
            </a:r>
          </a:p>
        </p:txBody>
      </p:sp>
      <p:sp>
        <p:nvSpPr>
          <p:cNvPr id="7" name="Footer Placeholder 4"/>
          <p:cNvSpPr>
            <a:spLocks noGrp="1"/>
          </p:cNvSpPr>
          <p:nvPr>
            <p:ph type="ftr" sz="quarter" idx="10"/>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8" name="Slide Number Placeholder 5"/>
          <p:cNvSpPr>
            <a:spLocks noGrp="1"/>
          </p:cNvSpPr>
          <p:nvPr>
            <p:ph type="sldNum" sz="quarter" idx="11"/>
          </p:nvPr>
        </p:nvSpPr>
        <p:spPr/>
        <p:txBody>
          <a:bodyPr/>
          <a:lstStyle>
            <a:lvl1pPr eaLnBrk="1" latinLnBrk="0" hangingPunct="1">
              <a:defRPr kumimoji="0" lang="pt-BR">
                <a:solidFill>
                  <a:schemeClr val="tx1">
                    <a:lumMod val="85000"/>
                    <a:lumOff val="15000"/>
                  </a:schemeClr>
                </a:solidFill>
              </a:defRPr>
            </a:lvl1pPr>
          </a:lstStyle>
          <a:p>
            <a:pPr>
              <a:defRPr/>
            </a:pPr>
            <a:fld id="{A3696203-2E93-45C6-BF95-ED272E3B3542}" type="slidenum">
              <a:rPr/>
              <a:pPr>
                <a:defRPr/>
              </a:pPr>
              <a:t>‹nº›</a:t>
            </a:fld>
            <a:endParaRPr/>
          </a:p>
        </p:txBody>
      </p:sp>
    </p:spTree>
    <p:extLst>
      <p:ext uri="{BB962C8B-B14F-4D97-AF65-F5344CB8AC3E}">
        <p14:creationId xmlns:p14="http://schemas.microsoft.com/office/powerpoint/2010/main" val="120496324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lang="pt-BR" sz="2800">
                <a:solidFill>
                  <a:schemeClr val="bg1"/>
                </a:solidFill>
              </a:defRPr>
            </a:lvl1pPr>
          </a:lstStyle>
          <a:p>
            <a:r>
              <a:rPr lang="pt-BR"/>
              <a:t>Clique para editar o estilo do título mestre</a:t>
            </a:r>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4"/>
          <p:cNvSpPr>
            <a:spLocks noGrp="1"/>
          </p:cNvSpPr>
          <p:nvPr>
            <p:ph type="dt" sz="half" idx="10"/>
          </p:nvPr>
        </p:nvSpPr>
        <p:spPr/>
        <p:txBody>
          <a:bodyPr/>
          <a:lstStyle>
            <a:lvl1pPr>
              <a:defRPr/>
            </a:lvl1pPr>
          </a:lstStyle>
          <a:p>
            <a:pPr>
              <a:defRPr/>
            </a:pPr>
            <a:fld id="{43F30A73-7221-4B3F-9181-136B184939CA}" type="datetimeFigureOut">
              <a:rPr lang="pt-BR"/>
              <a:pPr>
                <a:defRPr/>
              </a:pPr>
              <a:t>07/11/2025</a:t>
            </a:fld>
            <a:endParaRPr/>
          </a:p>
        </p:txBody>
      </p:sp>
      <p:sp>
        <p:nvSpPr>
          <p:cNvPr id="6" name="Footer Placeholder 5"/>
          <p:cNvSpPr>
            <a:spLocks noGrp="1"/>
          </p:cNvSpPr>
          <p:nvPr>
            <p:ph type="ftr" sz="quarter" idx="11"/>
          </p:nvPr>
        </p:nvSpPr>
        <p:spPr/>
        <p:txBody>
          <a:bodyPr/>
          <a:lstStyle>
            <a:lvl1pPr>
              <a:defRPr/>
            </a:lvl1pPr>
          </a:lstStyle>
          <a:p>
            <a:pPr>
              <a:defRPr/>
            </a:pPr>
            <a:endParaRPr/>
          </a:p>
        </p:txBody>
      </p:sp>
      <p:sp>
        <p:nvSpPr>
          <p:cNvPr id="7" name="Slide Number Placeholder 6"/>
          <p:cNvSpPr>
            <a:spLocks noGrp="1"/>
          </p:cNvSpPr>
          <p:nvPr>
            <p:ph type="sldNum" sz="quarter" idx="12"/>
          </p:nvPr>
        </p:nvSpPr>
        <p:spPr/>
        <p:txBody>
          <a:bodyPr/>
          <a:lstStyle>
            <a:lvl1pPr>
              <a:defRPr/>
            </a:lvl1pPr>
          </a:lstStyle>
          <a:p>
            <a:pPr>
              <a:defRPr/>
            </a:pPr>
            <a:fld id="{13B0EFED-BC68-4B1E-AE16-FAF15BCFE44B}" type="slidenum">
              <a:rPr/>
              <a:pPr>
                <a:defRPr/>
              </a:pPr>
              <a:t>‹nº›</a:t>
            </a:fld>
            <a:endParaRPr/>
          </a:p>
        </p:txBody>
      </p:sp>
    </p:spTree>
    <p:extLst>
      <p:ext uri="{BB962C8B-B14F-4D97-AF65-F5344CB8AC3E}">
        <p14:creationId xmlns:p14="http://schemas.microsoft.com/office/powerpoint/2010/main" val="299006094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ítulo 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6180" y="76200"/>
            <a:ext cx="8403020" cy="685800"/>
          </a:xfrm>
        </p:spPr>
        <p:txBody>
          <a:bodyPr>
            <a:normAutofit/>
          </a:bodyPr>
          <a:lstStyle>
            <a:lvl1pPr algn="l" eaLnBrk="1" latinLnBrk="0" hangingPunct="1">
              <a:defRPr kumimoji="0" lang="pt-BR" sz="3000" b="0">
                <a:solidFill>
                  <a:schemeClr val="tx1">
                    <a:lumMod val="85000"/>
                    <a:lumOff val="15000"/>
                  </a:schemeClr>
                </a:solidFill>
              </a:defRPr>
            </a:lvl1pPr>
          </a:lstStyle>
          <a:p>
            <a:r>
              <a:rPr lang="pt-BR"/>
              <a:t>Clique para editar o estilo do título mestre</a:t>
            </a:r>
            <a:endParaRPr/>
          </a:p>
        </p:txBody>
      </p:sp>
      <p:sp>
        <p:nvSpPr>
          <p:cNvPr id="3" name="Content Placeholder 2"/>
          <p:cNvSpPr>
            <a:spLocks noGrp="1"/>
          </p:cNvSpPr>
          <p:nvPr>
            <p:ph idx="1"/>
          </p:nvPr>
        </p:nvSpPr>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3E575941-252E-4A48-A26B-77F9DD370683}" type="datetimeFigureOut">
              <a:rPr lang="pt-BR"/>
              <a:pPr>
                <a:defRPr/>
              </a:pPr>
              <a:t>07/11/2025</a:t>
            </a:fld>
            <a:endParaRPr/>
          </a:p>
        </p:txBody>
      </p:sp>
      <p:sp>
        <p:nvSpPr>
          <p:cNvPr id="6" name="Footer Placeholder 4"/>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2B3ED130-5B6B-4086-A6F3-E271F10719FC}" type="slidenum">
              <a:rPr/>
              <a:pPr>
                <a:defRPr/>
              </a:pPr>
              <a:t>‹nº›</a:t>
            </a:fld>
            <a:endParaRPr/>
          </a:p>
        </p:txBody>
      </p:sp>
    </p:spTree>
    <p:extLst>
      <p:ext uri="{BB962C8B-B14F-4D97-AF65-F5344CB8AC3E}">
        <p14:creationId xmlns:p14="http://schemas.microsoft.com/office/powerpoint/2010/main" val="1346725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ítulo e Conteúd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estilo do título mestre</a:t>
            </a:r>
            <a:endParaRP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lang="pt-BR">
                <a:solidFill>
                  <a:schemeClr val="tx1">
                    <a:lumMod val="85000"/>
                    <a:lumOff val="15000"/>
                  </a:schemeClr>
                </a:solidFill>
              </a:defRPr>
            </a:lvl1pPr>
            <a:lvl2pPr eaLnBrk="1" latinLnBrk="0" hangingPunct="1">
              <a:defRPr kumimoji="0" lang="pt-BR">
                <a:solidFill>
                  <a:schemeClr val="tx1">
                    <a:lumMod val="85000"/>
                    <a:lumOff val="15000"/>
                  </a:schemeClr>
                </a:solidFill>
              </a:defRPr>
            </a:lvl2pPr>
            <a:lvl3pPr eaLnBrk="1" latinLnBrk="0" hangingPunct="1">
              <a:defRPr kumimoji="0" lang="pt-BR">
                <a:solidFill>
                  <a:schemeClr val="tx1">
                    <a:lumMod val="85000"/>
                    <a:lumOff val="15000"/>
                  </a:schemeClr>
                </a:solidFill>
              </a:defRPr>
            </a:lvl3pPr>
            <a:lvl4pPr eaLnBrk="1" latinLnBrk="0" hangingPunct="1">
              <a:defRPr kumimoji="0" lang="pt-BR">
                <a:solidFill>
                  <a:schemeClr val="tx1">
                    <a:lumMod val="85000"/>
                    <a:lumOff val="15000"/>
                  </a:schemeClr>
                </a:solidFill>
              </a:defRPr>
            </a:lvl4pPr>
            <a:lvl5pPr eaLnBrk="1" latinLnBrk="0" hangingPunct="1">
              <a:defRPr kumimoji="0" lang="pt-BR">
                <a:solidFill>
                  <a:schemeClr val="tx1">
                    <a:lumMod val="85000"/>
                    <a:lumOff val="15000"/>
                  </a:schemeClr>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26087F8C-0113-4856-87FD-50558FA64E39}" type="datetimeFigureOut">
              <a:rPr lang="pt-BR"/>
              <a:pPr>
                <a:defRPr/>
              </a:pPr>
              <a:t>07/11/2025</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tx1">
                    <a:lumMod val="85000"/>
                    <a:lumOff val="15000"/>
                  </a:schemeClr>
                </a:solidFill>
              </a:defRPr>
            </a:lvl1pPr>
          </a:lstStyle>
          <a:p>
            <a:pPr>
              <a:defRPr/>
            </a:pPr>
            <a:endParaRPr/>
          </a:p>
        </p:txBody>
      </p:sp>
      <p:sp>
        <p:nvSpPr>
          <p:cNvPr id="7" name="Slide Number Placeholder 4"/>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D1262135-F945-4F7B-98C7-20F91B228560}" type="slidenum">
              <a:rPr/>
              <a:pPr>
                <a:defRPr/>
              </a:pPr>
              <a:t>‹nº›</a:t>
            </a:fld>
            <a:endParaRPr/>
          </a:p>
        </p:txBody>
      </p:sp>
    </p:spTree>
    <p:extLst>
      <p:ext uri="{BB962C8B-B14F-4D97-AF65-F5344CB8AC3E}">
        <p14:creationId xmlns:p14="http://schemas.microsoft.com/office/powerpoint/2010/main" val="13740258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lang="pt-BR" sz="2800">
                <a:solidFill>
                  <a:schemeClr val="bg1"/>
                </a:solidFill>
              </a:defRPr>
            </a:lvl1pPr>
          </a:lstStyle>
          <a:p>
            <a:r>
              <a:rPr lang="pt-BR"/>
              <a:t>Clique para editar o estilo do título mestre</a:t>
            </a:r>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lang="pt-BR" sz="2800">
                <a:solidFill>
                  <a:schemeClr val="tx1">
                    <a:lumMod val="85000"/>
                    <a:lumOff val="15000"/>
                  </a:schemeClr>
                </a:solidFill>
              </a:defRPr>
            </a:lvl1pPr>
            <a:lvl2pPr eaLnBrk="1" latinLnBrk="0" hangingPunct="1">
              <a:defRPr kumimoji="0" lang="pt-BR" sz="2400">
                <a:solidFill>
                  <a:schemeClr val="tx1">
                    <a:lumMod val="85000"/>
                    <a:lumOff val="15000"/>
                  </a:schemeClr>
                </a:solidFill>
              </a:defRPr>
            </a:lvl2pPr>
            <a:lvl3pPr eaLnBrk="1" latinLnBrk="0" hangingPunct="1">
              <a:defRPr kumimoji="0" lang="pt-BR" sz="2000">
                <a:solidFill>
                  <a:schemeClr val="tx1">
                    <a:lumMod val="85000"/>
                    <a:lumOff val="15000"/>
                  </a:schemeClr>
                </a:solidFill>
              </a:defRPr>
            </a:lvl3pPr>
            <a:lvl4pPr eaLnBrk="1" latinLnBrk="0" hangingPunct="1">
              <a:defRPr kumimoji="0" lang="pt-BR" sz="1800">
                <a:solidFill>
                  <a:schemeClr val="tx1">
                    <a:lumMod val="85000"/>
                    <a:lumOff val="15000"/>
                  </a:schemeClr>
                </a:solidFill>
              </a:defRPr>
            </a:lvl4pPr>
            <a:lvl5pPr eaLnBrk="1" latinLnBrk="0" hangingPunct="1">
              <a:defRPr kumimoji="0" lang="pt-BR" sz="1800">
                <a:solidFill>
                  <a:schemeClr val="tx1">
                    <a:lumMod val="85000"/>
                    <a:lumOff val="15000"/>
                  </a:schemeClr>
                </a:solidFill>
              </a:defRPr>
            </a:lvl5pPr>
            <a:lvl6pPr eaLnBrk="1" latinLnBrk="0" hangingPunct="1">
              <a:defRPr kumimoji="0" lang="pt-BR" sz="1800"/>
            </a:lvl6pPr>
            <a:lvl7pPr eaLnBrk="1" latinLnBrk="0" hangingPunct="1">
              <a:defRPr kumimoji="0" lang="pt-BR" sz="1800"/>
            </a:lvl7pPr>
            <a:lvl8pPr eaLnBrk="1" latinLnBrk="0" hangingPunct="1">
              <a:defRPr kumimoji="0" lang="pt-BR" sz="1800"/>
            </a:lvl8pPr>
            <a:lvl9pPr eaLnBrk="1" latinLnBrk="0" hangingPunct="1">
              <a:defRPr kumimoji="0" lang="pt-B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5" name="Date Placeholder 4"/>
          <p:cNvSpPr>
            <a:spLocks noGrp="1"/>
          </p:cNvSpPr>
          <p:nvPr>
            <p:ph type="dt" sz="half" idx="10"/>
          </p:nvPr>
        </p:nvSpPr>
        <p:spPr/>
        <p:txBody>
          <a:bodyPr/>
          <a:lstStyle>
            <a:lvl1pPr>
              <a:defRPr/>
            </a:lvl1pPr>
          </a:lstStyle>
          <a:p>
            <a:pPr>
              <a:defRPr/>
            </a:pPr>
            <a:fld id="{67C64343-C91D-4E28-AD07-EE44447B3366}" type="datetimeFigureOut">
              <a:rPr lang="pt-BR"/>
              <a:pPr>
                <a:defRPr/>
              </a:pPr>
              <a:t>07/11/2025</a:t>
            </a:fld>
            <a:endParaRPr/>
          </a:p>
        </p:txBody>
      </p:sp>
      <p:sp>
        <p:nvSpPr>
          <p:cNvPr id="6" name="Footer Placeholder 5"/>
          <p:cNvSpPr>
            <a:spLocks noGrp="1"/>
          </p:cNvSpPr>
          <p:nvPr>
            <p:ph type="ftr" sz="quarter" idx="11"/>
          </p:nvPr>
        </p:nvSpPr>
        <p:spPr/>
        <p:txBody>
          <a:bodyPr/>
          <a:lstStyle>
            <a:lvl1pPr>
              <a:defRPr/>
            </a:lvl1pPr>
          </a:lstStyle>
          <a:p>
            <a:pPr>
              <a:defRPr/>
            </a:pPr>
            <a:endParaRPr/>
          </a:p>
        </p:txBody>
      </p:sp>
      <p:sp>
        <p:nvSpPr>
          <p:cNvPr id="7" name="Slide Number Placeholder 6"/>
          <p:cNvSpPr>
            <a:spLocks noGrp="1"/>
          </p:cNvSpPr>
          <p:nvPr>
            <p:ph type="sldNum" sz="quarter" idx="12"/>
          </p:nvPr>
        </p:nvSpPr>
        <p:spPr/>
        <p:txBody>
          <a:bodyPr/>
          <a:lstStyle>
            <a:lvl1pPr>
              <a:defRPr/>
            </a:lvl1pPr>
          </a:lstStyle>
          <a:p>
            <a:pPr>
              <a:defRPr/>
            </a:pPr>
            <a:fld id="{D0DFB55B-16E4-420C-8869-00382334D2A3}" type="slidenum">
              <a:rPr/>
              <a:pPr>
                <a:defRPr/>
              </a:pPr>
              <a:t>‹nº›</a:t>
            </a:fld>
            <a:endParaRPr/>
          </a:p>
        </p:txBody>
      </p:sp>
    </p:spTree>
    <p:extLst>
      <p:ext uri="{BB962C8B-B14F-4D97-AF65-F5344CB8AC3E}">
        <p14:creationId xmlns:p14="http://schemas.microsoft.com/office/powerpoint/2010/main" val="327179232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6200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pt-BR"/>
            </a:lvl1pPr>
          </a:lstStyle>
          <a:p>
            <a:r>
              <a:rPr lang="pt-BR"/>
              <a:t>Clique para editar o estilo do título mestre</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bg1"/>
                </a:solidFill>
              </a:defRPr>
            </a:lvl1pPr>
          </a:lstStyle>
          <a:p>
            <a:pPr>
              <a:defRPr/>
            </a:pPr>
            <a:fld id="{15375248-8724-4E1A-99B1-66D3005B666D}" type="datetimeFigureOut">
              <a:rPr lang="pt-BR"/>
              <a:pPr>
                <a:defRPr/>
              </a:pPr>
              <a:t>07/11/2025</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6" name="Slide Number Placeholder 4"/>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5C6A4A02-E950-47D0-A093-4FF6B61D5FDC}" type="slidenum">
              <a:rPr/>
              <a:pPr>
                <a:defRPr/>
              </a:pPr>
              <a:t>‹nº›</a:t>
            </a:fld>
            <a:endParaRPr/>
          </a:p>
        </p:txBody>
      </p:sp>
    </p:spTree>
    <p:extLst>
      <p:ext uri="{BB962C8B-B14F-4D97-AF65-F5344CB8AC3E}">
        <p14:creationId xmlns:p14="http://schemas.microsoft.com/office/powerpoint/2010/main" val="1245191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omente Títul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0400" y="3081000"/>
            <a:ext cx="8686800" cy="1095600"/>
          </a:xfrm>
        </p:spPr>
        <p:txBody>
          <a:bodyPr>
            <a:normAutofit/>
          </a:bodyPr>
          <a:lstStyle>
            <a:lvl1pPr algn="ctr" eaLnBrk="1" latinLnBrk="0" hangingPunct="1">
              <a:defRPr kumimoji="0" lang="pt-BR"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pt-BR"/>
              <a:t>Clique para editar o estilo do título mestre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pt-BR" sz="2800" kern="1200">
                <a:solidFill>
                  <a:srgbClr val="2E507A">
                    <a:alpha val="81000"/>
                  </a:srgbClr>
                </a:solidFill>
                <a:latin typeface="+mn-lt"/>
                <a:ea typeface="+mn-ea"/>
                <a:cs typeface="+mn-cs"/>
              </a:defRPr>
            </a:lvl1pPr>
            <a:lvl2pPr marL="457200" indent="0" eaLnBrk="1" latinLnBrk="0" hangingPunct="1">
              <a:buNone/>
              <a:defRPr kumimoji="0" lang="pt-BR" sz="2000" b="1"/>
            </a:lvl2pPr>
            <a:lvl3pPr marL="914400" indent="0" eaLnBrk="1" latinLnBrk="0" hangingPunct="1">
              <a:buNone/>
              <a:defRPr kumimoji="0" lang="pt-BR" sz="1800" b="1"/>
            </a:lvl3pPr>
            <a:lvl4pPr marL="1371600" indent="0" eaLnBrk="1" latinLnBrk="0" hangingPunct="1">
              <a:buNone/>
              <a:defRPr kumimoji="0" lang="pt-BR" sz="1600" b="1"/>
            </a:lvl4pPr>
            <a:lvl5pPr marL="1828800" indent="0" eaLnBrk="1" latinLnBrk="0" hangingPunct="1">
              <a:buNone/>
              <a:defRPr kumimoji="0" lang="pt-BR" sz="1600" b="1"/>
            </a:lvl5pPr>
            <a:lvl6pPr marL="2286000" indent="0" eaLnBrk="1" latinLnBrk="0" hangingPunct="1">
              <a:buNone/>
              <a:defRPr kumimoji="0" lang="pt-BR" sz="1600" b="1"/>
            </a:lvl6pPr>
            <a:lvl7pPr marL="2743200" indent="0" eaLnBrk="1" latinLnBrk="0" hangingPunct="1">
              <a:buNone/>
              <a:defRPr kumimoji="0" lang="pt-BR" sz="1600" b="1"/>
            </a:lvl7pPr>
            <a:lvl8pPr marL="3200400" indent="0" eaLnBrk="1" latinLnBrk="0" hangingPunct="1">
              <a:buNone/>
              <a:defRPr kumimoji="0" lang="pt-BR" sz="1600" b="1"/>
            </a:lvl8pPr>
            <a:lvl9pPr marL="3657600" indent="0" eaLnBrk="1" latinLnBrk="0" hangingPunct="1">
              <a:buNone/>
              <a:defRPr kumimoji="0" lang="pt-BR" sz="1600" b="1"/>
            </a:lvl9pPr>
          </a:lstStyle>
          <a:p>
            <a:pPr lvl="0"/>
            <a:r>
              <a:rPr lang="pt-BR"/>
              <a:t>Clique para editar os estilos do texto mestre</a:t>
            </a:r>
          </a:p>
        </p:txBody>
      </p:sp>
      <p:sp>
        <p:nvSpPr>
          <p:cNvPr id="4" name="Date Placeholder 1"/>
          <p:cNvSpPr>
            <a:spLocks noGrp="1"/>
          </p:cNvSpPr>
          <p:nvPr>
            <p:ph type="dt" sz="half" idx="10"/>
          </p:nvPr>
        </p:nvSpPr>
        <p:spPr/>
        <p:txBody>
          <a:bodyPr/>
          <a:lstStyle>
            <a:lvl1pPr>
              <a:defRPr/>
            </a:lvl1pPr>
          </a:lstStyle>
          <a:p>
            <a:pPr>
              <a:defRPr/>
            </a:pPr>
            <a:fld id="{1422E996-0DA3-4172-AED1-D4E67DA0B357}" type="datetimeFigureOut">
              <a:rPr lang="pt-BR"/>
              <a:pPr>
                <a:defRPr/>
              </a:pPr>
              <a:t>07/11/2025</a:t>
            </a:fld>
            <a:endParaRPr/>
          </a:p>
        </p:txBody>
      </p:sp>
      <p:sp>
        <p:nvSpPr>
          <p:cNvPr id="5" name="Footer Placeholder 2"/>
          <p:cNvSpPr>
            <a:spLocks noGrp="1"/>
          </p:cNvSpPr>
          <p:nvPr>
            <p:ph type="ftr" sz="quarter" idx="11"/>
          </p:nvPr>
        </p:nvSpPr>
        <p:spPr/>
        <p:txBody>
          <a:bodyPr/>
          <a:lstStyle>
            <a:lvl1pPr>
              <a:defRPr/>
            </a:lvl1pPr>
          </a:lstStyle>
          <a:p>
            <a:pPr>
              <a:defRPr/>
            </a:pPr>
            <a:endParaRPr/>
          </a:p>
        </p:txBody>
      </p:sp>
      <p:sp>
        <p:nvSpPr>
          <p:cNvPr id="8" name="Slide Number Placeholder 3"/>
          <p:cNvSpPr>
            <a:spLocks noGrp="1"/>
          </p:cNvSpPr>
          <p:nvPr>
            <p:ph type="sldNum" sz="quarter" idx="12"/>
          </p:nvPr>
        </p:nvSpPr>
        <p:spPr/>
        <p:txBody>
          <a:bodyPr/>
          <a:lstStyle>
            <a:lvl1pPr>
              <a:defRPr/>
            </a:lvl1pPr>
          </a:lstStyle>
          <a:p>
            <a:pPr>
              <a:defRPr/>
            </a:pPr>
            <a:fld id="{96857C7D-55CA-4510-B03D-8B3B1C5BB2CF}" type="slidenum">
              <a:rPr/>
              <a:pPr>
                <a:defRPr/>
              </a:pPr>
              <a:t>‹nº›</a:t>
            </a:fld>
            <a:endParaRPr/>
          </a:p>
        </p:txBody>
      </p:sp>
    </p:spTree>
    <p:extLst>
      <p:ext uri="{BB962C8B-B14F-4D97-AF65-F5344CB8AC3E}">
        <p14:creationId xmlns:p14="http://schemas.microsoft.com/office/powerpoint/2010/main" val="254360058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ítulo com Texto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pt-BR" sz="4000" kern="1200">
                <a:solidFill>
                  <a:schemeClr val="bg1"/>
                </a:solidFill>
                <a:latin typeface="+mn-lt"/>
                <a:ea typeface="+mn-ea"/>
                <a:cs typeface="+mn-cs"/>
              </a:defRPr>
            </a:lvl1pPr>
          </a:lstStyle>
          <a:p>
            <a:r>
              <a:rPr lang="pt-BR"/>
              <a:t>Clique para editar o estilo do título mestre</a:t>
            </a:r>
            <a:endParaRPr/>
          </a:p>
        </p:txBody>
      </p:sp>
      <p:sp>
        <p:nvSpPr>
          <p:cNvPr id="10" name="Text Placeholder 15"/>
          <p:cNvSpPr>
            <a:spLocks noGrp="1"/>
          </p:cNvSpPr>
          <p:nvPr>
            <p:ph type="body" sz="quarter" idx="14"/>
          </p:nvPr>
        </p:nvSpPr>
        <p:spPr>
          <a:xfrm>
            <a:off x="4648200" y="664780"/>
            <a:ext cx="4191000" cy="381000"/>
          </a:xfrm>
        </p:spPr>
        <p:txBody>
          <a:bodyPr>
            <a:normAutofit/>
          </a:bodyPr>
          <a:lstStyle>
            <a:lvl1pPr algn="r" eaLnBrk="1" latinLnBrk="0" hangingPunct="1">
              <a:buNone/>
              <a:defRPr kumimoji="0" lang="pt-BR" sz="1800" b="1" kern="1200">
                <a:solidFill>
                  <a:schemeClr val="bg1">
                    <a:lumMod val="65000"/>
                  </a:schemeClr>
                </a:solidFill>
                <a:latin typeface="Calibri" pitchFamily="34" charset="0"/>
                <a:ea typeface="+mn-ea"/>
                <a:cs typeface="+mn-cs"/>
              </a:defRPr>
            </a:lvl1pPr>
          </a:lstStyle>
          <a:p>
            <a:pPr lvl="0"/>
            <a:r>
              <a:rPr lang="pt-BR"/>
              <a:t>Clique para editar os estilos do texto mestre</a:t>
            </a:r>
          </a:p>
        </p:txBody>
      </p:sp>
      <p:sp>
        <p:nvSpPr>
          <p:cNvPr id="5"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78044F5F-2A2E-4325-8077-EB483F759F4C}" type="datetimeFigureOut">
              <a:rPr lang="pt-BR"/>
              <a:pPr>
                <a:defRPr/>
              </a:pPr>
              <a:t>07/11/2025</a:t>
            </a:fld>
            <a:endParaRPr/>
          </a:p>
        </p:txBody>
      </p:sp>
      <p:sp>
        <p:nvSpPr>
          <p:cNvPr id="6"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F97FD9D3-CC37-49E8-A373-C441980999F7}" type="slidenum">
              <a:rPr/>
              <a:pPr>
                <a:defRPr/>
              </a:pPr>
              <a:t>‹nº›</a:t>
            </a:fld>
            <a:endParaRPr/>
          </a:p>
        </p:txBody>
      </p:sp>
    </p:spTree>
    <p:extLst>
      <p:ext uri="{BB962C8B-B14F-4D97-AF65-F5344CB8AC3E}">
        <p14:creationId xmlns:p14="http://schemas.microsoft.com/office/powerpoint/2010/main" val="1250677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lang="pt-BR" sz="2000" b="1"/>
            </a:lvl1pPr>
          </a:lstStyle>
          <a:p>
            <a:r>
              <a:rPr lang="pt-BR"/>
              <a:t>Clique para editar o estilo do título mestre</a:t>
            </a:r>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lang="pt-BR" sz="2800">
                <a:solidFill>
                  <a:schemeClr val="bg1"/>
                </a:solidFill>
              </a:defRPr>
            </a:lvl1pPr>
            <a:lvl2pPr eaLnBrk="1" latinLnBrk="0" hangingPunct="1">
              <a:defRPr kumimoji="0" lang="pt-BR" sz="2800">
                <a:solidFill>
                  <a:schemeClr val="bg1"/>
                </a:solidFill>
              </a:defRPr>
            </a:lvl2pPr>
            <a:lvl3pPr eaLnBrk="1" latinLnBrk="0" hangingPunct="1">
              <a:defRPr kumimoji="0" lang="pt-BR" sz="2400">
                <a:solidFill>
                  <a:schemeClr val="bg1"/>
                </a:solidFill>
              </a:defRPr>
            </a:lvl3pPr>
            <a:lvl4pPr eaLnBrk="1" latinLnBrk="0" hangingPunct="1">
              <a:defRPr kumimoji="0" lang="pt-BR" sz="2000">
                <a:solidFill>
                  <a:schemeClr val="bg1"/>
                </a:solidFill>
              </a:defRPr>
            </a:lvl4pPr>
            <a:lvl5pPr eaLnBrk="1" latinLnBrk="0" hangingPunct="1">
              <a:defRPr kumimoji="0" lang="pt-BR" sz="2000">
                <a:solidFill>
                  <a:schemeClr val="bg1"/>
                </a:solidFill>
              </a:defRPr>
            </a:lvl5pPr>
            <a:lvl6pPr eaLnBrk="1" latinLnBrk="0" hangingPunct="1">
              <a:defRPr kumimoji="0" lang="pt-BR" sz="2000"/>
            </a:lvl6pPr>
            <a:lvl7pPr eaLnBrk="1" latinLnBrk="0" hangingPunct="1">
              <a:defRPr kumimoji="0" lang="pt-BR" sz="2000"/>
            </a:lvl7pPr>
            <a:lvl8pPr eaLnBrk="1" latinLnBrk="0" hangingPunct="1">
              <a:defRPr kumimoji="0" lang="pt-BR" sz="2000"/>
            </a:lvl8pPr>
            <a:lvl9pPr eaLnBrk="1" latinLnBrk="0" hangingPunct="1">
              <a:defRPr kumimoji="0" lang="pt-B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lang="pt-BR" sz="1400">
                <a:solidFill>
                  <a:schemeClr val="tx1">
                    <a:lumMod val="75000"/>
                    <a:lumOff val="25000"/>
                  </a:schemeClr>
                </a:solidFill>
              </a:defRPr>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5"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9A655D10-C462-4FAF-B2C7-6AB1944D2C05}" type="datetimeFigureOut">
              <a:rPr lang="pt-BR"/>
              <a:pPr>
                <a:defRPr/>
              </a:pPr>
              <a:t>07/11/2025</a:t>
            </a:fld>
            <a:endParaRPr/>
          </a:p>
        </p:txBody>
      </p:sp>
      <p:sp>
        <p:nvSpPr>
          <p:cNvPr id="6"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8419C6DD-BC98-4E06-8332-BCF7E8C92D69}" type="slidenum">
              <a:rPr/>
              <a:pPr>
                <a:defRPr/>
              </a:pPr>
              <a:t>‹nº›</a:t>
            </a:fld>
            <a:endParaRPr/>
          </a:p>
        </p:txBody>
      </p:sp>
    </p:spTree>
    <p:extLst>
      <p:ext uri="{BB962C8B-B14F-4D97-AF65-F5344CB8AC3E}">
        <p14:creationId xmlns:p14="http://schemas.microsoft.com/office/powerpoint/2010/main" val="388988492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Mídia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5"/>
          <p:cNvSpPr/>
          <p:nvPr userDrawn="1"/>
        </p:nvSpPr>
        <p:spPr>
          <a:xfrm>
            <a:off x="595313" y="4800600"/>
            <a:ext cx="4873625"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b="1">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9" name="Media Placeholder 8"/>
          <p:cNvSpPr>
            <a:spLocks noGrp="1"/>
          </p:cNvSpPr>
          <p:nvPr>
            <p:ph type="media" sz="quarter" idx="13"/>
          </p:nvPr>
        </p:nvSpPr>
        <p:spPr>
          <a:xfrm>
            <a:off x="587022" y="838200"/>
            <a:ext cx="4873752" cy="3812822"/>
          </a:xfrm>
        </p:spPr>
        <p:txBody>
          <a:bodyPr rtlCol="0">
            <a:normAutofit/>
          </a:bodyPr>
          <a:lstStyle>
            <a:lvl1pPr eaLnBrk="1" latinLnBrk="0" hangingPunct="1">
              <a:buNone/>
              <a:defRPr kumimoji="0" lang="pt-BR"/>
            </a:lvl1pPr>
          </a:lstStyle>
          <a:p>
            <a:pPr lvl="0"/>
            <a:r>
              <a:rPr lang="pt-BR" noProof="0"/>
              <a:t>Clique no ícone para adicionar mídia</a:t>
            </a: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lang="pt-BR" sz="2400">
                <a:solidFill>
                  <a:schemeClr val="bg1"/>
                </a:solidFill>
              </a:defRPr>
            </a:lvl1pPr>
          </a:lstStyle>
          <a:p>
            <a:pPr lvl="0"/>
            <a:r>
              <a:rPr lang="pt-BR"/>
              <a:t>Clique para editar os estilos do texto mestre</a:t>
            </a:r>
          </a:p>
        </p:txBody>
      </p:sp>
      <p:sp>
        <p:nvSpPr>
          <p:cNvPr id="6"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6DCAA58E-35CD-43D8-B8A0-FB8150CC3A97}" type="datetimeFigureOut">
              <a:rPr lang="pt-BR"/>
              <a:pPr>
                <a:defRPr/>
              </a:pPr>
              <a:t>07/11/2025</a:t>
            </a:fld>
            <a:endParaRPr/>
          </a:p>
        </p:txBody>
      </p:sp>
      <p:sp>
        <p:nvSpPr>
          <p:cNvPr id="8"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10"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24CFADA6-8CAE-45D7-BE41-82BB0230C808}" type="slidenum">
              <a:rPr/>
              <a:pPr>
                <a:defRPr/>
              </a:pPr>
              <a:t>‹nº›</a:t>
            </a:fld>
            <a:endParaRPr/>
          </a:p>
        </p:txBody>
      </p:sp>
    </p:spTree>
    <p:extLst>
      <p:ext uri="{BB962C8B-B14F-4D97-AF65-F5344CB8AC3E}">
        <p14:creationId xmlns:p14="http://schemas.microsoft.com/office/powerpoint/2010/main" val="221548899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7"/>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sz="1800" b="1">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lang="pt-BR" sz="1800" b="0" i="1">
                <a:solidFill>
                  <a:schemeClr val="bg1">
                    <a:lumMod val="85000"/>
                  </a:schemeClr>
                </a:solidFill>
                <a:latin typeface="Georgia" pitchFamily="18" charset="0"/>
              </a:defRPr>
            </a:lvl1pPr>
          </a:lstStyle>
          <a:p>
            <a:r>
              <a:rPr lang="pt-BR"/>
              <a:t>Clique para editar o estilo do título mestre</a:t>
            </a:r>
            <a:endParaRP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eaLnBrk="1" latinLnBrk="0" hangingPunct="1">
              <a:buNone/>
              <a:defRPr kumimoji="0" lang="pt-BR" sz="3200"/>
            </a:lvl1pPr>
            <a:lvl2pPr marL="457200" indent="0" eaLnBrk="1" latinLnBrk="0" hangingPunct="1">
              <a:buNone/>
              <a:defRPr kumimoji="0" lang="pt-BR" sz="2800"/>
            </a:lvl2pPr>
            <a:lvl3pPr marL="914400" indent="0" eaLnBrk="1" latinLnBrk="0" hangingPunct="1">
              <a:buNone/>
              <a:defRPr kumimoji="0" lang="pt-BR" sz="2400"/>
            </a:lvl3pPr>
            <a:lvl4pPr marL="1371600" indent="0" eaLnBrk="1" latinLnBrk="0" hangingPunct="1">
              <a:buNone/>
              <a:defRPr kumimoji="0" lang="pt-BR" sz="2000"/>
            </a:lvl4pPr>
            <a:lvl5pPr marL="1828800" indent="0" eaLnBrk="1" latinLnBrk="0" hangingPunct="1">
              <a:buNone/>
              <a:defRPr kumimoji="0" lang="pt-BR" sz="2000"/>
            </a:lvl5pPr>
            <a:lvl6pPr marL="2286000" indent="0" eaLnBrk="1" latinLnBrk="0" hangingPunct="1">
              <a:buNone/>
              <a:defRPr kumimoji="0" lang="pt-BR" sz="2000"/>
            </a:lvl6pPr>
            <a:lvl7pPr marL="2743200" indent="0" eaLnBrk="1" latinLnBrk="0" hangingPunct="1">
              <a:buNone/>
              <a:defRPr kumimoji="0" lang="pt-BR" sz="2000"/>
            </a:lvl7pPr>
            <a:lvl8pPr marL="3200400" indent="0" eaLnBrk="1" latinLnBrk="0" hangingPunct="1">
              <a:buNone/>
              <a:defRPr kumimoji="0" lang="pt-BR" sz="2000"/>
            </a:lvl8pPr>
            <a:lvl9pPr marL="3657600" indent="0" eaLnBrk="1" latinLnBrk="0" hangingPunct="1">
              <a:buNone/>
              <a:defRPr kumimoji="0" lang="pt-BR" sz="2000"/>
            </a:lvl9pPr>
          </a:lstStyle>
          <a:p>
            <a:pPr lvl="0"/>
            <a:r>
              <a:rPr lang="pt-BR" noProof="0"/>
              <a:t>Clique no ícone para adicionar uma imagem</a:t>
            </a: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lang="pt-BR" sz="1400"/>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6"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14CA7309-5019-44A9-9CE2-138A1B946191}" type="datetimeFigureOut">
              <a:rPr lang="pt-BR"/>
              <a:pPr>
                <a:defRPr/>
              </a:pPr>
              <a:t>07/11/2025</a:t>
            </a:fld>
            <a:endParaRPr/>
          </a:p>
        </p:txBody>
      </p:sp>
      <p:sp>
        <p:nvSpPr>
          <p:cNvPr id="7"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8"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C00D7B4C-D9A5-450A-AADB-122ADABAD8D0}" type="slidenum">
              <a:rPr/>
              <a:pPr>
                <a:defRPr/>
              </a:pPr>
              <a:t>‹nº›</a:t>
            </a:fld>
            <a:endParaRPr/>
          </a:p>
        </p:txBody>
      </p:sp>
    </p:spTree>
    <p:extLst>
      <p:ext uri="{BB962C8B-B14F-4D97-AF65-F5344CB8AC3E}">
        <p14:creationId xmlns:p14="http://schemas.microsoft.com/office/powerpoint/2010/main" val="311128743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ítulo e Texto 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14" name="Title 1"/>
          <p:cNvSpPr>
            <a:spLocks noGrp="1"/>
          </p:cNvSpPr>
          <p:nvPr>
            <p:ph type="title"/>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pt-BR" sz="2800" b="1" kern="1200" baseline="0">
                <a:solidFill>
                  <a:schemeClr val="bg1"/>
                </a:solidFill>
                <a:latin typeface="+mn-lt"/>
                <a:ea typeface="+mn-ea"/>
                <a:cs typeface="+mn-cs"/>
              </a:defRPr>
            </a:lvl1pPr>
          </a:lstStyle>
          <a:p>
            <a:r>
              <a:rPr lang="pt-BR"/>
              <a:t>Clique para editar o estilo do título mestre</a:t>
            </a:r>
          </a:p>
        </p:txBody>
      </p:sp>
      <p:sp>
        <p:nvSpPr>
          <p:cNvPr id="4" name="Date Placeholder 3"/>
          <p:cNvSpPr>
            <a:spLocks noGrp="1"/>
          </p:cNvSpPr>
          <p:nvPr>
            <p:ph type="dt" sz="half" idx="10"/>
          </p:nvPr>
        </p:nvSpPr>
        <p:spPr/>
        <p:txBody>
          <a:bodyPr/>
          <a:lstStyle>
            <a:lvl1pPr>
              <a:defRPr/>
            </a:lvl1pPr>
          </a:lstStyle>
          <a:p>
            <a:pPr>
              <a:defRPr/>
            </a:pPr>
            <a:fld id="{7C14044A-7527-4437-9C15-70C45E7C209B}" type="datetimeFigureOut">
              <a:rPr lang="pt-BR"/>
              <a:pPr>
                <a:defRPr/>
              </a:pPr>
              <a:t>07/11/2025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D270BF33-80FF-452C-ACE9-B8ED3373E796}" type="slidenum">
              <a:rPr/>
              <a:pPr>
                <a:defRPr/>
              </a:pPr>
              <a:t>‹nº›</a:t>
            </a:fld>
            <a:endParaRPr/>
          </a:p>
        </p:txBody>
      </p:sp>
    </p:spTree>
    <p:extLst>
      <p:ext uri="{BB962C8B-B14F-4D97-AF65-F5344CB8AC3E}">
        <p14:creationId xmlns:p14="http://schemas.microsoft.com/office/powerpoint/2010/main" val="394783453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6200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pt-BR"/>
            </a:lvl1pPr>
          </a:lstStyle>
          <a:p>
            <a:r>
              <a:rPr lang="pt-BR"/>
              <a:t>Clique para editar o estilo do título mestre</a:t>
            </a:r>
            <a:endParaRPr/>
          </a:p>
        </p:txBody>
      </p:sp>
      <p:sp>
        <p:nvSpPr>
          <p:cNvPr id="4" name="Date Placeholder 2"/>
          <p:cNvSpPr>
            <a:spLocks noGrp="1"/>
          </p:cNvSpPr>
          <p:nvPr>
            <p:ph type="dt" sz="half" idx="10"/>
          </p:nvPr>
        </p:nvSpPr>
        <p:spPr/>
        <p:txBody>
          <a:bodyPr/>
          <a:lstStyle>
            <a:lvl1pPr eaLnBrk="1" latinLnBrk="0" hangingPunct="1">
              <a:defRPr kumimoji="0" lang="pt-BR">
                <a:solidFill>
                  <a:schemeClr val="bg1"/>
                </a:solidFill>
              </a:defRPr>
            </a:lvl1pPr>
          </a:lstStyle>
          <a:p>
            <a:pPr>
              <a:defRPr/>
            </a:pPr>
            <a:fld id="{5888D10A-E751-4CD4-815D-2F2230C4B609}" type="datetimeFigureOut">
              <a:rPr lang="pt-BR"/>
              <a:pPr>
                <a:defRPr/>
              </a:pPr>
              <a:t>07/11/2025</a:t>
            </a:fld>
            <a:endParaRPr/>
          </a:p>
        </p:txBody>
      </p:sp>
      <p:sp>
        <p:nvSpPr>
          <p:cNvPr id="5" name="Footer Placeholder 3"/>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6" name="Slide Number Placeholder 4"/>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5F500055-3FF1-46B4-9111-B7EEF139DEFE}" type="slidenum">
              <a:rPr/>
              <a:pPr>
                <a:defRPr/>
              </a:pPr>
              <a:t>‹nº›</a:t>
            </a:fld>
            <a:endParaRPr/>
          </a:p>
        </p:txBody>
      </p:sp>
    </p:spTree>
    <p:extLst>
      <p:ext uri="{BB962C8B-B14F-4D97-AF65-F5344CB8AC3E}">
        <p14:creationId xmlns:p14="http://schemas.microsoft.com/office/powerpoint/2010/main" val="31688605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pt-BR"/>
              <a:t>Clique para editar o estilo do título mestre</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Date Placeholder 3"/>
          <p:cNvSpPr>
            <a:spLocks noGrp="1"/>
          </p:cNvSpPr>
          <p:nvPr>
            <p:ph type="dt" sz="half" idx="10"/>
          </p:nvPr>
        </p:nvSpPr>
        <p:spPr/>
        <p:txBody>
          <a:bodyPr/>
          <a:lstStyle>
            <a:lvl1pPr eaLnBrk="1" latinLnBrk="0" hangingPunct="1">
              <a:defRPr kumimoji="0" lang="pt-BR">
                <a:solidFill>
                  <a:schemeClr val="tx1">
                    <a:lumMod val="85000"/>
                    <a:lumOff val="15000"/>
                  </a:schemeClr>
                </a:solidFill>
              </a:defRPr>
            </a:lvl1pPr>
          </a:lstStyle>
          <a:p>
            <a:pPr>
              <a:defRPr/>
            </a:pPr>
            <a:fld id="{31C125E8-216B-4260-B417-3DDAAED56703}" type="datetimeFigureOut">
              <a:rPr lang="pt-BR"/>
              <a:pPr>
                <a:defRPr/>
              </a:pPr>
              <a:t>07/11/2025</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eaLnBrk="1" latinLnBrk="0" hangingPunct="1">
              <a:defRPr kumimoji="0" lang="pt-BR">
                <a:solidFill>
                  <a:schemeClr val="tx1">
                    <a:lumMod val="85000"/>
                    <a:lumOff val="15000"/>
                  </a:schemeClr>
                </a:solidFill>
              </a:defRPr>
            </a:lvl1pPr>
          </a:lstStyle>
          <a:p>
            <a:pPr>
              <a:defRPr/>
            </a:pPr>
            <a:fld id="{DDCCF9A5-2225-4D38-8493-AE1CF6E06C23}" type="slidenum">
              <a:rPr/>
              <a:pPr>
                <a:defRPr/>
              </a:pPr>
              <a:t>‹nº›</a:t>
            </a:fld>
            <a:endParaRPr/>
          </a:p>
        </p:txBody>
      </p:sp>
    </p:spTree>
    <p:extLst>
      <p:ext uri="{BB962C8B-B14F-4D97-AF65-F5344CB8AC3E}">
        <p14:creationId xmlns:p14="http://schemas.microsoft.com/office/powerpoint/2010/main" val="220501227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omente Título: Ênfas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0400" y="3081000"/>
            <a:ext cx="8686800" cy="1095600"/>
          </a:xfrm>
        </p:spPr>
        <p:txBody>
          <a:bodyPr>
            <a:normAutofit/>
          </a:bodyPr>
          <a:lstStyle>
            <a:lvl1pPr algn="ctr" eaLnBrk="1" latinLnBrk="0" hangingPunct="1">
              <a:defRPr kumimoji="0" lang="pt-BR"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pt-BR"/>
              <a:t>Clique para editar o estilo do título mestre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pt-BR" sz="2800" kern="1200">
                <a:solidFill>
                  <a:srgbClr val="2E507A">
                    <a:alpha val="81000"/>
                  </a:srgbClr>
                </a:solidFill>
                <a:latin typeface="+mn-lt"/>
                <a:ea typeface="+mn-ea"/>
                <a:cs typeface="+mn-cs"/>
              </a:defRPr>
            </a:lvl1pPr>
            <a:lvl2pPr marL="457200" indent="0" eaLnBrk="1" latinLnBrk="0" hangingPunct="1">
              <a:buNone/>
              <a:defRPr kumimoji="0" lang="pt-BR" sz="2000" b="1"/>
            </a:lvl2pPr>
            <a:lvl3pPr marL="914400" indent="0" eaLnBrk="1" latinLnBrk="0" hangingPunct="1">
              <a:buNone/>
              <a:defRPr kumimoji="0" lang="pt-BR" sz="1800" b="1"/>
            </a:lvl3pPr>
            <a:lvl4pPr marL="1371600" indent="0" eaLnBrk="1" latinLnBrk="0" hangingPunct="1">
              <a:buNone/>
              <a:defRPr kumimoji="0" lang="pt-BR" sz="1600" b="1"/>
            </a:lvl4pPr>
            <a:lvl5pPr marL="1828800" indent="0" eaLnBrk="1" latinLnBrk="0" hangingPunct="1">
              <a:buNone/>
              <a:defRPr kumimoji="0" lang="pt-BR" sz="1600" b="1"/>
            </a:lvl5pPr>
            <a:lvl6pPr marL="2286000" indent="0" eaLnBrk="1" latinLnBrk="0" hangingPunct="1">
              <a:buNone/>
              <a:defRPr kumimoji="0" lang="pt-BR" sz="1600" b="1"/>
            </a:lvl6pPr>
            <a:lvl7pPr marL="2743200" indent="0" eaLnBrk="1" latinLnBrk="0" hangingPunct="1">
              <a:buNone/>
              <a:defRPr kumimoji="0" lang="pt-BR" sz="1600" b="1"/>
            </a:lvl7pPr>
            <a:lvl8pPr marL="3200400" indent="0" eaLnBrk="1" latinLnBrk="0" hangingPunct="1">
              <a:buNone/>
              <a:defRPr kumimoji="0" lang="pt-BR" sz="1600" b="1"/>
            </a:lvl8pPr>
            <a:lvl9pPr marL="3657600" indent="0" eaLnBrk="1" latinLnBrk="0" hangingPunct="1">
              <a:buNone/>
              <a:defRPr kumimoji="0" lang="pt-BR" sz="1600" b="1"/>
            </a:lvl9pPr>
          </a:lstStyle>
          <a:p>
            <a:pPr lvl="0"/>
            <a:r>
              <a:rPr lang="pt-BR"/>
              <a:t>Clique para editar os estilos do texto mestre</a:t>
            </a:r>
          </a:p>
        </p:txBody>
      </p:sp>
      <p:sp>
        <p:nvSpPr>
          <p:cNvPr id="4" name="Date Placeholder 1"/>
          <p:cNvSpPr>
            <a:spLocks noGrp="1"/>
          </p:cNvSpPr>
          <p:nvPr>
            <p:ph type="dt" sz="half" idx="10"/>
          </p:nvPr>
        </p:nvSpPr>
        <p:spPr/>
        <p:txBody>
          <a:bodyPr/>
          <a:lstStyle>
            <a:lvl1pPr>
              <a:defRPr/>
            </a:lvl1pPr>
          </a:lstStyle>
          <a:p>
            <a:pPr>
              <a:defRPr/>
            </a:pPr>
            <a:fld id="{92F6D0CF-5FCF-4F41-B34D-4D41D130463D}" type="datetimeFigureOut">
              <a:rPr lang="pt-BR"/>
              <a:pPr>
                <a:defRPr/>
              </a:pPr>
              <a:t>07/11/2025</a:t>
            </a:fld>
            <a:endParaRPr/>
          </a:p>
        </p:txBody>
      </p:sp>
      <p:sp>
        <p:nvSpPr>
          <p:cNvPr id="5" name="Footer Placeholder 2"/>
          <p:cNvSpPr>
            <a:spLocks noGrp="1"/>
          </p:cNvSpPr>
          <p:nvPr>
            <p:ph type="ftr" sz="quarter" idx="11"/>
          </p:nvPr>
        </p:nvSpPr>
        <p:spPr/>
        <p:txBody>
          <a:bodyPr/>
          <a:lstStyle>
            <a:lvl1pPr>
              <a:defRPr/>
            </a:lvl1pPr>
          </a:lstStyle>
          <a:p>
            <a:pPr>
              <a:defRPr/>
            </a:pPr>
            <a:endParaRPr/>
          </a:p>
        </p:txBody>
      </p:sp>
      <p:sp>
        <p:nvSpPr>
          <p:cNvPr id="8" name="Slide Number Placeholder 3"/>
          <p:cNvSpPr>
            <a:spLocks noGrp="1"/>
          </p:cNvSpPr>
          <p:nvPr>
            <p:ph type="sldNum" sz="quarter" idx="12"/>
          </p:nvPr>
        </p:nvSpPr>
        <p:spPr/>
        <p:txBody>
          <a:bodyPr/>
          <a:lstStyle>
            <a:lvl1pPr>
              <a:defRPr/>
            </a:lvl1pPr>
          </a:lstStyle>
          <a:p>
            <a:pPr>
              <a:defRPr/>
            </a:pPr>
            <a:fld id="{A319475F-1A58-432E-8AE0-90320E062007}" type="slidenum">
              <a:rPr/>
              <a:pPr>
                <a:defRPr/>
              </a:pPr>
              <a:t>‹nº›</a:t>
            </a:fld>
            <a:endParaRPr/>
          </a:p>
        </p:txBody>
      </p:sp>
    </p:spTree>
    <p:extLst>
      <p:ext uri="{BB962C8B-B14F-4D97-AF65-F5344CB8AC3E}">
        <p14:creationId xmlns:p14="http://schemas.microsoft.com/office/powerpoint/2010/main" val="36886487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com Texto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180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pt-BR" sz="4000" kern="1200">
                <a:solidFill>
                  <a:schemeClr val="bg1"/>
                </a:solidFill>
                <a:latin typeface="+mn-lt"/>
                <a:ea typeface="+mn-ea"/>
                <a:cs typeface="+mn-cs"/>
              </a:defRPr>
            </a:lvl1pPr>
          </a:lstStyle>
          <a:p>
            <a:r>
              <a:rPr lang="pt-BR"/>
              <a:t>Clique para editar o estilo do título mestre</a:t>
            </a:r>
            <a:endParaRPr/>
          </a:p>
        </p:txBody>
      </p:sp>
      <p:sp>
        <p:nvSpPr>
          <p:cNvPr id="10" name="Text Placeholder 15"/>
          <p:cNvSpPr>
            <a:spLocks noGrp="1"/>
          </p:cNvSpPr>
          <p:nvPr>
            <p:ph type="body" sz="quarter" idx="14"/>
          </p:nvPr>
        </p:nvSpPr>
        <p:spPr>
          <a:xfrm>
            <a:off x="4648200" y="664780"/>
            <a:ext cx="4191000" cy="381000"/>
          </a:xfrm>
        </p:spPr>
        <p:txBody>
          <a:bodyPr>
            <a:normAutofit/>
          </a:bodyPr>
          <a:lstStyle>
            <a:lvl1pPr algn="r" eaLnBrk="1" latinLnBrk="0" hangingPunct="1">
              <a:buNone/>
              <a:defRPr kumimoji="0" lang="pt-BR" sz="1800" b="1" kern="1200">
                <a:solidFill>
                  <a:schemeClr val="bg1">
                    <a:lumMod val="65000"/>
                  </a:schemeClr>
                </a:solidFill>
                <a:latin typeface="Calibri" pitchFamily="34" charset="0"/>
                <a:ea typeface="+mn-ea"/>
                <a:cs typeface="+mn-cs"/>
              </a:defRPr>
            </a:lvl1pPr>
          </a:lstStyle>
          <a:p>
            <a:pPr lvl="0"/>
            <a:r>
              <a:rPr lang="pt-BR"/>
              <a:t>Clique para editar os estilos do texto mestre</a:t>
            </a:r>
          </a:p>
        </p:txBody>
      </p:sp>
      <p:sp>
        <p:nvSpPr>
          <p:cNvPr id="5" name="Date Placeholder 2"/>
          <p:cNvSpPr>
            <a:spLocks noGrp="1"/>
          </p:cNvSpPr>
          <p:nvPr>
            <p:ph type="dt" sz="half" idx="15"/>
          </p:nvPr>
        </p:nvSpPr>
        <p:spPr/>
        <p:txBody>
          <a:bodyPr/>
          <a:lstStyle>
            <a:lvl1pPr eaLnBrk="1" latinLnBrk="0" hangingPunct="1">
              <a:defRPr kumimoji="0" lang="pt-BR">
                <a:solidFill>
                  <a:schemeClr val="bg1"/>
                </a:solidFill>
              </a:defRPr>
            </a:lvl1pPr>
          </a:lstStyle>
          <a:p>
            <a:pPr>
              <a:defRPr/>
            </a:pPr>
            <a:fld id="{679CD353-893F-4CFF-A9CC-1D553EFA382E}" type="datetimeFigureOut">
              <a:rPr lang="pt-BR"/>
              <a:pPr>
                <a:defRPr/>
              </a:pPr>
              <a:t>07/11/2025</a:t>
            </a:fld>
            <a:endParaRPr/>
          </a:p>
        </p:txBody>
      </p:sp>
      <p:sp>
        <p:nvSpPr>
          <p:cNvPr id="6" name="Footer Placeholder 3"/>
          <p:cNvSpPr>
            <a:spLocks noGrp="1"/>
          </p:cNvSpPr>
          <p:nvPr>
            <p:ph type="ftr" sz="quarter" idx="16"/>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4"/>
          <p:cNvSpPr>
            <a:spLocks noGrp="1"/>
          </p:cNvSpPr>
          <p:nvPr>
            <p:ph type="sldNum" sz="quarter" idx="17"/>
          </p:nvPr>
        </p:nvSpPr>
        <p:spPr/>
        <p:txBody>
          <a:bodyPr/>
          <a:lstStyle>
            <a:lvl1pPr eaLnBrk="1" latinLnBrk="0" hangingPunct="1">
              <a:defRPr kumimoji="0" lang="pt-BR">
                <a:solidFill>
                  <a:schemeClr val="bg1"/>
                </a:solidFill>
              </a:defRPr>
            </a:lvl1pPr>
          </a:lstStyle>
          <a:p>
            <a:pPr>
              <a:defRPr/>
            </a:pPr>
            <a:fld id="{73B127C0-A620-47B6-90C4-56EE48824B97}" type="slidenum">
              <a:rPr/>
              <a:pPr>
                <a:defRPr/>
              </a:pPr>
              <a:t>‹nº›</a:t>
            </a:fld>
            <a:endParaRPr/>
          </a:p>
        </p:txBody>
      </p:sp>
    </p:spTree>
    <p:extLst>
      <p:ext uri="{BB962C8B-B14F-4D97-AF65-F5344CB8AC3E}">
        <p14:creationId xmlns:p14="http://schemas.microsoft.com/office/powerpoint/2010/main" val="21701528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lang="pt-BR" sz="2000" b="1"/>
            </a:lvl1pPr>
          </a:lstStyle>
          <a:p>
            <a:r>
              <a:rPr lang="pt-BR"/>
              <a:t>Clique para editar o estilo do título mestre</a:t>
            </a:r>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lang="pt-BR" sz="2800">
                <a:solidFill>
                  <a:schemeClr val="bg1"/>
                </a:solidFill>
              </a:defRPr>
            </a:lvl1pPr>
            <a:lvl2pPr eaLnBrk="1" latinLnBrk="0" hangingPunct="1">
              <a:defRPr kumimoji="0" lang="pt-BR" sz="2800">
                <a:solidFill>
                  <a:schemeClr val="bg1"/>
                </a:solidFill>
              </a:defRPr>
            </a:lvl2pPr>
            <a:lvl3pPr eaLnBrk="1" latinLnBrk="0" hangingPunct="1">
              <a:defRPr kumimoji="0" lang="pt-BR" sz="2400">
                <a:solidFill>
                  <a:schemeClr val="bg1"/>
                </a:solidFill>
              </a:defRPr>
            </a:lvl3pPr>
            <a:lvl4pPr eaLnBrk="1" latinLnBrk="0" hangingPunct="1">
              <a:defRPr kumimoji="0" lang="pt-BR" sz="2000">
                <a:solidFill>
                  <a:schemeClr val="bg1"/>
                </a:solidFill>
              </a:defRPr>
            </a:lvl4pPr>
            <a:lvl5pPr eaLnBrk="1" latinLnBrk="0" hangingPunct="1">
              <a:defRPr kumimoji="0" lang="pt-BR" sz="2000">
                <a:solidFill>
                  <a:schemeClr val="bg1"/>
                </a:solidFill>
              </a:defRPr>
            </a:lvl5pPr>
            <a:lvl6pPr eaLnBrk="1" latinLnBrk="0" hangingPunct="1">
              <a:defRPr kumimoji="0" lang="pt-BR" sz="2000"/>
            </a:lvl6pPr>
            <a:lvl7pPr eaLnBrk="1" latinLnBrk="0" hangingPunct="1">
              <a:defRPr kumimoji="0" lang="pt-BR" sz="2000"/>
            </a:lvl7pPr>
            <a:lvl8pPr eaLnBrk="1" latinLnBrk="0" hangingPunct="1">
              <a:defRPr kumimoji="0" lang="pt-BR" sz="2000"/>
            </a:lvl8pPr>
            <a:lvl9pPr eaLnBrk="1" latinLnBrk="0" hangingPunct="1">
              <a:defRPr kumimoji="0" lang="pt-B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lang="pt-BR" sz="1400">
                <a:solidFill>
                  <a:schemeClr val="tx1">
                    <a:lumMod val="75000"/>
                    <a:lumOff val="25000"/>
                  </a:schemeClr>
                </a:solidFill>
              </a:defRPr>
            </a:lvl1pPr>
            <a:lvl2pPr marL="457200" indent="0" eaLnBrk="1" latinLnBrk="0" hangingPunct="1">
              <a:buNone/>
              <a:defRPr kumimoji="0" lang="pt-BR" sz="1200"/>
            </a:lvl2pPr>
            <a:lvl3pPr marL="914400" indent="0" eaLnBrk="1" latinLnBrk="0" hangingPunct="1">
              <a:buNone/>
              <a:defRPr kumimoji="0" lang="pt-BR" sz="1000"/>
            </a:lvl3pPr>
            <a:lvl4pPr marL="1371600" indent="0" eaLnBrk="1" latinLnBrk="0" hangingPunct="1">
              <a:buNone/>
              <a:defRPr kumimoji="0" lang="pt-BR" sz="900"/>
            </a:lvl4pPr>
            <a:lvl5pPr marL="1828800" indent="0" eaLnBrk="1" latinLnBrk="0" hangingPunct="1">
              <a:buNone/>
              <a:defRPr kumimoji="0" lang="pt-BR" sz="900"/>
            </a:lvl5pPr>
            <a:lvl6pPr marL="2286000" indent="0" eaLnBrk="1" latinLnBrk="0" hangingPunct="1">
              <a:buNone/>
              <a:defRPr kumimoji="0" lang="pt-BR" sz="900"/>
            </a:lvl6pPr>
            <a:lvl7pPr marL="2743200" indent="0" eaLnBrk="1" latinLnBrk="0" hangingPunct="1">
              <a:buNone/>
              <a:defRPr kumimoji="0" lang="pt-BR" sz="900"/>
            </a:lvl7pPr>
            <a:lvl8pPr marL="3200400" indent="0" eaLnBrk="1" latinLnBrk="0" hangingPunct="1">
              <a:buNone/>
              <a:defRPr kumimoji="0" lang="pt-BR" sz="900"/>
            </a:lvl8pPr>
            <a:lvl9pPr marL="3657600" indent="0" eaLnBrk="1" latinLnBrk="0" hangingPunct="1">
              <a:buNone/>
              <a:defRPr kumimoji="0" lang="pt-BR" sz="900"/>
            </a:lvl9pPr>
          </a:lstStyle>
          <a:p>
            <a:pPr lvl="0"/>
            <a:r>
              <a:rPr lang="pt-BR"/>
              <a:t>Clique para editar os estilos do texto mestre</a:t>
            </a:r>
          </a:p>
        </p:txBody>
      </p:sp>
      <p:sp>
        <p:nvSpPr>
          <p:cNvPr id="5" name="Date Placeholder 4"/>
          <p:cNvSpPr>
            <a:spLocks noGrp="1"/>
          </p:cNvSpPr>
          <p:nvPr>
            <p:ph type="dt" sz="half" idx="10"/>
          </p:nvPr>
        </p:nvSpPr>
        <p:spPr/>
        <p:txBody>
          <a:bodyPr/>
          <a:lstStyle>
            <a:lvl1pPr eaLnBrk="1" latinLnBrk="0" hangingPunct="1">
              <a:defRPr kumimoji="0" lang="pt-BR">
                <a:solidFill>
                  <a:schemeClr val="bg1"/>
                </a:solidFill>
              </a:defRPr>
            </a:lvl1pPr>
          </a:lstStyle>
          <a:p>
            <a:pPr>
              <a:defRPr/>
            </a:pPr>
            <a:fld id="{A8AA34A7-2D1D-4DE9-B95E-C2C27AAEDA78}" type="datetimeFigureOut">
              <a:rPr lang="pt-BR"/>
              <a:pPr>
                <a:defRPr/>
              </a:pPr>
              <a:t>07/11/2025</a:t>
            </a:fld>
            <a:endParaRPr/>
          </a:p>
        </p:txBody>
      </p:sp>
      <p:sp>
        <p:nvSpPr>
          <p:cNvPr id="6" name="Footer Placeholder 5"/>
          <p:cNvSpPr>
            <a:spLocks noGrp="1"/>
          </p:cNvSpPr>
          <p:nvPr>
            <p:ph type="ftr" sz="quarter" idx="11"/>
          </p:nvPr>
        </p:nvSpPr>
        <p:spPr/>
        <p:txBody>
          <a:bodyPr/>
          <a:lstStyle>
            <a:lvl1pPr eaLnBrk="1" latinLnBrk="0" hangingPunct="1">
              <a:defRPr kumimoji="0" lang="pt-BR">
                <a:solidFill>
                  <a:schemeClr val="bg1"/>
                </a:solidFill>
              </a:defRPr>
            </a:lvl1pPr>
          </a:lstStyle>
          <a:p>
            <a:pPr>
              <a:defRPr/>
            </a:pPr>
            <a:endParaRPr/>
          </a:p>
        </p:txBody>
      </p:sp>
      <p:sp>
        <p:nvSpPr>
          <p:cNvPr id="7" name="Slide Number Placeholder 6"/>
          <p:cNvSpPr>
            <a:spLocks noGrp="1"/>
          </p:cNvSpPr>
          <p:nvPr>
            <p:ph type="sldNum" sz="quarter" idx="12"/>
          </p:nvPr>
        </p:nvSpPr>
        <p:spPr/>
        <p:txBody>
          <a:bodyPr/>
          <a:lstStyle>
            <a:lvl1pPr eaLnBrk="1" latinLnBrk="0" hangingPunct="1">
              <a:defRPr kumimoji="0" lang="pt-BR">
                <a:solidFill>
                  <a:schemeClr val="bg1"/>
                </a:solidFill>
              </a:defRPr>
            </a:lvl1pPr>
          </a:lstStyle>
          <a:p>
            <a:pPr>
              <a:defRPr/>
            </a:pPr>
            <a:fld id="{1BEB760F-23A6-45B6-A043-B8868E9E97D3}" type="slidenum">
              <a:rPr/>
              <a:pPr>
                <a:defRPr/>
              </a:pPr>
              <a:t>‹nº›</a:t>
            </a:fld>
            <a:endParaRPr/>
          </a:p>
        </p:txBody>
      </p:sp>
    </p:spTree>
    <p:extLst>
      <p:ext uri="{BB962C8B-B14F-4D97-AF65-F5344CB8AC3E}">
        <p14:creationId xmlns:p14="http://schemas.microsoft.com/office/powerpoint/2010/main" val="98958661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endParaRPr lang="en-US" alt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EDA30D59-0802-4A79-B902-D13D5EEF86F4}" type="datetimeFigureOut">
              <a:rPr lang="pt-BR"/>
              <a:pPr>
                <a:defRPr/>
              </a:pPr>
              <a:t>07/11/2025</a:t>
            </a:fld>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643EB401-E542-414E-9C09-808E941FE35B}" type="slidenum">
              <a:rPr/>
              <a:pPr>
                <a:defRPr/>
              </a:pPr>
              <a:t>‹nº›</a:t>
            </a:fld>
            <a:endParaRPr/>
          </a:p>
        </p:txBody>
      </p:sp>
      <p:sp>
        <p:nvSpPr>
          <p:cNvPr id="10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Tree>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 id="2147484788" r:id="rId13"/>
  </p:sldLayoutIdLst>
  <p:transition spd="slow">
    <p:fade/>
  </p:transition>
  <p:txStyles>
    <p:titleStyle>
      <a:lvl1pPr algn="ctr" rtl="0" eaLnBrk="0" fontAlgn="base" hangingPunct="0">
        <a:spcBef>
          <a:spcPct val="0"/>
        </a:spcBef>
        <a:spcAft>
          <a:spcPct val="0"/>
        </a:spcAft>
        <a:defRPr lang="pt-B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pt-B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lang="pt-B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lang="pt-B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lang="pt-B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lang="pt-B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9pPr>
    </p:bodyStyle>
    <p:otherStyle>
      <a:defPPr>
        <a:defRPr kumimoji="0" lang="pt-BR"/>
      </a:defPPr>
      <a:lvl1pPr marL="0" algn="l" defTabSz="914400" rtl="0" eaLnBrk="1" latinLnBrk="0" hangingPunct="1">
        <a:defRPr kumimoji="0" lang="pt-BR" sz="1800" kern="1200">
          <a:solidFill>
            <a:schemeClr val="tx1"/>
          </a:solidFill>
          <a:latin typeface="+mn-lt"/>
          <a:ea typeface="+mn-ea"/>
          <a:cs typeface="+mn-cs"/>
        </a:defRPr>
      </a:lvl1pPr>
      <a:lvl2pPr marL="457200" algn="l" defTabSz="914400" rtl="0" eaLnBrk="1" latinLnBrk="0" hangingPunct="1">
        <a:defRPr kumimoji="0" lang="pt-BR" sz="1800" kern="1200">
          <a:solidFill>
            <a:schemeClr val="tx1"/>
          </a:solidFill>
          <a:latin typeface="+mn-lt"/>
          <a:ea typeface="+mn-ea"/>
          <a:cs typeface="+mn-cs"/>
        </a:defRPr>
      </a:lvl2pPr>
      <a:lvl3pPr marL="914400" algn="l" defTabSz="914400" rtl="0" eaLnBrk="1" latinLnBrk="0" hangingPunct="1">
        <a:defRPr kumimoji="0" lang="pt-BR" sz="1800" kern="1200">
          <a:solidFill>
            <a:schemeClr val="tx1"/>
          </a:solidFill>
          <a:latin typeface="+mn-lt"/>
          <a:ea typeface="+mn-ea"/>
          <a:cs typeface="+mn-cs"/>
        </a:defRPr>
      </a:lvl3pPr>
      <a:lvl4pPr marL="1371600" algn="l" defTabSz="914400" rtl="0" eaLnBrk="1" latinLnBrk="0" hangingPunct="1">
        <a:defRPr kumimoji="0" lang="pt-BR" sz="1800" kern="1200">
          <a:solidFill>
            <a:schemeClr val="tx1"/>
          </a:solidFill>
          <a:latin typeface="+mn-lt"/>
          <a:ea typeface="+mn-ea"/>
          <a:cs typeface="+mn-cs"/>
        </a:defRPr>
      </a:lvl4pPr>
      <a:lvl5pPr marL="1828800" algn="l" defTabSz="914400" rtl="0" eaLnBrk="1" latinLnBrk="0" hangingPunct="1">
        <a:defRPr kumimoji="0" lang="pt-BR" sz="1800" kern="1200">
          <a:solidFill>
            <a:schemeClr val="tx1"/>
          </a:solidFill>
          <a:latin typeface="+mn-lt"/>
          <a:ea typeface="+mn-ea"/>
          <a:cs typeface="+mn-cs"/>
        </a:defRPr>
      </a:lvl5pPr>
      <a:lvl6pPr marL="2286000" algn="l" defTabSz="914400" rtl="0" eaLnBrk="1" latinLnBrk="0" hangingPunct="1">
        <a:defRPr kumimoji="0" lang="pt-BR" sz="1800" kern="1200">
          <a:solidFill>
            <a:schemeClr val="tx1"/>
          </a:solidFill>
          <a:latin typeface="+mn-lt"/>
          <a:ea typeface="+mn-ea"/>
          <a:cs typeface="+mn-cs"/>
        </a:defRPr>
      </a:lvl6pPr>
      <a:lvl7pPr marL="2743200" algn="l" defTabSz="914400" rtl="0" eaLnBrk="1" latinLnBrk="0" hangingPunct="1">
        <a:defRPr kumimoji="0" lang="pt-BR" sz="1800" kern="1200">
          <a:solidFill>
            <a:schemeClr val="tx1"/>
          </a:solidFill>
          <a:latin typeface="+mn-lt"/>
          <a:ea typeface="+mn-ea"/>
          <a:cs typeface="+mn-cs"/>
        </a:defRPr>
      </a:lvl7pPr>
      <a:lvl8pPr marL="3200400" algn="l" defTabSz="914400" rtl="0" eaLnBrk="1" latinLnBrk="0" hangingPunct="1">
        <a:defRPr kumimoji="0" lang="pt-BR" sz="1800" kern="1200">
          <a:solidFill>
            <a:schemeClr val="tx1"/>
          </a:solidFill>
          <a:latin typeface="+mn-lt"/>
          <a:ea typeface="+mn-ea"/>
          <a:cs typeface="+mn-cs"/>
        </a:defRPr>
      </a:lvl8pPr>
      <a:lvl9pPr marL="3657600" algn="l" defTabSz="914400" rtl="0" eaLnBrk="1" latinLnBrk="0" hangingPunct="1">
        <a:defRPr kumimoji="0" lang="pt-B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orma livre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orma livre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2052" name="Espaço Reservado para Título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pt-BR" altLang="pt-BR"/>
              <a:t>Clique para editar o estilo do título mestre</a:t>
            </a:r>
            <a:endParaRPr lang="en-US" altLang="pt-BR"/>
          </a:p>
        </p:txBody>
      </p:sp>
      <p:sp>
        <p:nvSpPr>
          <p:cNvPr id="2053" name="Espaço Reservado para Texto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
        <p:nvSpPr>
          <p:cNvPr id="10" name="Espaço Reservado para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buClrTx/>
              <a:buSzTx/>
              <a:buFontTx/>
              <a:buNone/>
              <a:defRPr kumimoji="0" sz="1200">
                <a:solidFill>
                  <a:schemeClr val="tx2">
                    <a:shade val="90000"/>
                  </a:schemeClr>
                </a:solidFill>
                <a:latin typeface="+mn-lt"/>
                <a:cs typeface="+mn-cs"/>
              </a:defRPr>
            </a:lvl1pPr>
          </a:lstStyle>
          <a:p>
            <a:pPr>
              <a:defRPr/>
            </a:pPr>
            <a:fld id="{4A0C2A7E-BC59-421D-9C28-9A763D28C582}" type="datetimeFigureOut">
              <a:rPr lang="pt-BR"/>
              <a:pPr>
                <a:defRPr/>
              </a:pPr>
              <a:t>07/11/2025</a:t>
            </a:fld>
            <a:endParaRPr lang="pt-BR"/>
          </a:p>
        </p:txBody>
      </p:sp>
      <p:sp>
        <p:nvSpPr>
          <p:cNvPr id="22" name="Espaço Reservado para Rodapé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buClrTx/>
              <a:buSzTx/>
              <a:buFontTx/>
              <a:buNone/>
              <a:defRPr kumimoji="0" sz="1200">
                <a:solidFill>
                  <a:schemeClr val="tx2">
                    <a:shade val="90000"/>
                  </a:schemeClr>
                </a:solidFill>
                <a:latin typeface="+mn-lt"/>
                <a:cs typeface="+mn-cs"/>
              </a:defRPr>
            </a:lvl1pPr>
          </a:lstStyle>
          <a:p>
            <a:pPr>
              <a:defRPr/>
            </a:pPr>
            <a:endParaRPr lang="pt-BR"/>
          </a:p>
        </p:txBody>
      </p:sp>
      <p:sp>
        <p:nvSpPr>
          <p:cNvPr id="18" name="Espaço Reservado para Número de Slid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buClrTx/>
              <a:buSzTx/>
              <a:buFontTx/>
              <a:buNone/>
              <a:defRPr kumimoji="0" sz="1200">
                <a:solidFill>
                  <a:schemeClr val="tx2">
                    <a:shade val="90000"/>
                  </a:schemeClr>
                </a:solidFill>
                <a:latin typeface="+mn-lt"/>
                <a:cs typeface="+mn-cs"/>
              </a:defRPr>
            </a:lvl1pPr>
          </a:lstStyle>
          <a:p>
            <a:pPr>
              <a:defRPr/>
            </a:pPr>
            <a:fld id="{57FBC9B6-2453-417E-9500-D525437CABE5}" type="slidenum">
              <a:rPr lang="pt-BR"/>
              <a:pPr>
                <a:defRPr/>
              </a:pPr>
              <a:t>‹nº›</a:t>
            </a:fld>
            <a:endParaRPr lang="pt-BR"/>
          </a:p>
        </p:txBody>
      </p:sp>
      <p:grpSp>
        <p:nvGrpSpPr>
          <p:cNvPr id="2057" name="Grupo 1"/>
          <p:cNvGrpSpPr>
            <a:grpSpLocks/>
          </p:cNvGrpSpPr>
          <p:nvPr/>
        </p:nvGrpSpPr>
        <p:grpSpPr bwMode="auto">
          <a:xfrm>
            <a:off x="-19050" y="203200"/>
            <a:ext cx="9180513" cy="647700"/>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grpSp>
    </p:spTree>
  </p:cSld>
  <p:clrMap bg1="lt1" tx1="dk1" bg2="lt2" tx2="dk2" accent1="accent1" accent2="accent2" accent3="accent3" accent4="accent4" accent5="accent5" accent6="accent6" hlink="hlink" folHlink="folHlink"/>
  <p:sldLayoutIdLst>
    <p:sldLayoutId id="2147484789" r:id="rId1"/>
    <p:sldLayoutId id="2147484767" r:id="rId2"/>
    <p:sldLayoutId id="2147484790" r:id="rId3"/>
    <p:sldLayoutId id="2147484768" r:id="rId4"/>
    <p:sldLayoutId id="2147484769" r:id="rId5"/>
    <p:sldLayoutId id="2147484770" r:id="rId6"/>
    <p:sldLayoutId id="2147484771" r:id="rId7"/>
    <p:sldLayoutId id="2147484772" r:id="rId8"/>
    <p:sldLayoutId id="2147484791" r:id="rId9"/>
    <p:sldLayoutId id="2147484773" r:id="rId10"/>
    <p:sldLayoutId id="2147484774" r:id="rId11"/>
    <p:sldLayoutId id="2147484775" r:id="rId12"/>
  </p:sldLayoutIdLst>
  <p:transition spd="slow">
    <p:fade/>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B29D05E0-3201-48AE-B90B-D0406E01E3FF}" type="datetimeFigureOut">
              <a:rPr lang="pt-BR">
                <a:solidFill>
                  <a:prstClr val="black">
                    <a:tint val="75000"/>
                  </a:prstClr>
                </a:solidFill>
              </a:rPr>
              <a:pPr eaLnBrk="1" hangingPunct="1">
                <a:defRPr/>
              </a:pPr>
              <a:t>07/11/2025</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76EA116-D299-4FA7-AEE3-48A0C119D44B}" type="slidenum">
              <a:rPr lang="pt-BR"/>
              <a:pPr eaLnBrk="1" hangingPunct="1"/>
              <a:t>‹nº›</a:t>
            </a:fld>
            <a:endParaRPr lang="pt-BR"/>
          </a:p>
        </p:txBody>
      </p:sp>
    </p:spTree>
    <p:extLst>
      <p:ext uri="{BB962C8B-B14F-4D97-AF65-F5344CB8AC3E}">
        <p14:creationId xmlns:p14="http://schemas.microsoft.com/office/powerpoint/2010/main" val="3463401633"/>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3C337CB-05A4-49EF-8720-906FF66BD886}" type="datetimeFigureOut">
              <a:rPr lang="pt-BR"/>
              <a:pPr>
                <a:defRPr/>
              </a:pPr>
              <a:t>07/11/2025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8C7DCC3-0436-404F-ADFD-5FB09FF81369}" type="slidenum">
              <a:rPr lang="pt-BR" altLang="pt-BR"/>
              <a:pPr/>
              <a:t>‹nº›</a:t>
            </a:fld>
            <a:endParaRPr lang="pt-BR" altLang="pt-BR"/>
          </a:p>
        </p:txBody>
      </p:sp>
    </p:spTree>
    <p:extLst>
      <p:ext uri="{BB962C8B-B14F-4D97-AF65-F5344CB8AC3E}">
        <p14:creationId xmlns:p14="http://schemas.microsoft.com/office/powerpoint/2010/main" val="2116134759"/>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42376F9D-52F6-485D-8EB9-0E2AA2FC93B9}" type="datetimeFigureOut">
              <a:rPr lang="pt-BR"/>
              <a:pPr>
                <a:defRPr/>
              </a:pPr>
              <a:t>07/11/2025</a:t>
            </a:fld>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latinLnBrk="0" hangingPunct="1">
              <a:spcBef>
                <a:spcPts val="0"/>
              </a:spcBef>
              <a:spcAft>
                <a:spcPts val="0"/>
              </a:spcAft>
              <a:buClrTx/>
              <a:buSzTx/>
              <a:buFontTx/>
              <a:buNone/>
              <a:defRPr kumimoji="0" lang="pt-BR" sz="1200">
                <a:solidFill>
                  <a:schemeClr val="tx1">
                    <a:tint val="75000"/>
                  </a:schemeClr>
                </a:solidFill>
                <a:latin typeface="+mn-lt"/>
                <a:cs typeface="+mn-cs"/>
              </a:defRPr>
            </a:lvl1pPr>
          </a:lstStyle>
          <a:p>
            <a:pPr>
              <a:defRPr/>
            </a:pPr>
            <a:fld id="{6262278C-A533-4625-83E3-4C855E98EB8C}" type="slidenum">
              <a:rPr/>
              <a:pPr>
                <a:defRPr/>
              </a:pPr>
              <a:t>‹nº›</a:t>
            </a:fld>
            <a:endParaRPr/>
          </a:p>
        </p:txBody>
      </p:sp>
      <p:sp>
        <p:nvSpPr>
          <p:cNvPr id="10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2263623910"/>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 id="2147484828" r:id="rId12"/>
    <p:sldLayoutId id="2147484829" r:id="rId13"/>
  </p:sldLayoutIdLst>
  <p:transition spd="slow">
    <p:fade/>
  </p:transition>
  <p:txStyles>
    <p:titleStyle>
      <a:lvl1pPr algn="ctr" rtl="0" eaLnBrk="0" fontAlgn="base" hangingPunct="0">
        <a:spcBef>
          <a:spcPct val="0"/>
        </a:spcBef>
        <a:spcAft>
          <a:spcPct val="0"/>
        </a:spcAft>
        <a:defRPr lang="pt-B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lang="pt-B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pt-B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pt-B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pt-B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pt-B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pt-BR" sz="2000" kern="1200">
          <a:solidFill>
            <a:schemeClr val="tx1"/>
          </a:solidFill>
          <a:latin typeface="+mn-lt"/>
          <a:ea typeface="+mn-ea"/>
          <a:cs typeface="+mn-cs"/>
        </a:defRPr>
      </a:lvl9pPr>
    </p:bodyStyle>
    <p:otherStyle>
      <a:defPPr>
        <a:defRPr kumimoji="0" lang="pt-BR"/>
      </a:defPPr>
      <a:lvl1pPr marL="0" algn="l" defTabSz="914400" rtl="0" eaLnBrk="1" latinLnBrk="0" hangingPunct="1">
        <a:defRPr kumimoji="0" lang="pt-BR" sz="1800" kern="1200">
          <a:solidFill>
            <a:schemeClr val="tx1"/>
          </a:solidFill>
          <a:latin typeface="+mn-lt"/>
          <a:ea typeface="+mn-ea"/>
          <a:cs typeface="+mn-cs"/>
        </a:defRPr>
      </a:lvl1pPr>
      <a:lvl2pPr marL="457200" algn="l" defTabSz="914400" rtl="0" eaLnBrk="1" latinLnBrk="0" hangingPunct="1">
        <a:defRPr kumimoji="0" lang="pt-BR" sz="1800" kern="1200">
          <a:solidFill>
            <a:schemeClr val="tx1"/>
          </a:solidFill>
          <a:latin typeface="+mn-lt"/>
          <a:ea typeface="+mn-ea"/>
          <a:cs typeface="+mn-cs"/>
        </a:defRPr>
      </a:lvl2pPr>
      <a:lvl3pPr marL="914400" algn="l" defTabSz="914400" rtl="0" eaLnBrk="1" latinLnBrk="0" hangingPunct="1">
        <a:defRPr kumimoji="0" lang="pt-BR" sz="1800" kern="1200">
          <a:solidFill>
            <a:schemeClr val="tx1"/>
          </a:solidFill>
          <a:latin typeface="+mn-lt"/>
          <a:ea typeface="+mn-ea"/>
          <a:cs typeface="+mn-cs"/>
        </a:defRPr>
      </a:lvl3pPr>
      <a:lvl4pPr marL="1371600" algn="l" defTabSz="914400" rtl="0" eaLnBrk="1" latinLnBrk="0" hangingPunct="1">
        <a:defRPr kumimoji="0" lang="pt-BR" sz="1800" kern="1200">
          <a:solidFill>
            <a:schemeClr val="tx1"/>
          </a:solidFill>
          <a:latin typeface="+mn-lt"/>
          <a:ea typeface="+mn-ea"/>
          <a:cs typeface="+mn-cs"/>
        </a:defRPr>
      </a:lvl4pPr>
      <a:lvl5pPr marL="1828800" algn="l" defTabSz="914400" rtl="0" eaLnBrk="1" latinLnBrk="0" hangingPunct="1">
        <a:defRPr kumimoji="0" lang="pt-BR" sz="1800" kern="1200">
          <a:solidFill>
            <a:schemeClr val="tx1"/>
          </a:solidFill>
          <a:latin typeface="+mn-lt"/>
          <a:ea typeface="+mn-ea"/>
          <a:cs typeface="+mn-cs"/>
        </a:defRPr>
      </a:lvl5pPr>
      <a:lvl6pPr marL="2286000" algn="l" defTabSz="914400" rtl="0" eaLnBrk="1" latinLnBrk="0" hangingPunct="1">
        <a:defRPr kumimoji="0" lang="pt-BR" sz="1800" kern="1200">
          <a:solidFill>
            <a:schemeClr val="tx1"/>
          </a:solidFill>
          <a:latin typeface="+mn-lt"/>
          <a:ea typeface="+mn-ea"/>
          <a:cs typeface="+mn-cs"/>
        </a:defRPr>
      </a:lvl6pPr>
      <a:lvl7pPr marL="2743200" algn="l" defTabSz="914400" rtl="0" eaLnBrk="1" latinLnBrk="0" hangingPunct="1">
        <a:defRPr kumimoji="0" lang="pt-BR" sz="1800" kern="1200">
          <a:solidFill>
            <a:schemeClr val="tx1"/>
          </a:solidFill>
          <a:latin typeface="+mn-lt"/>
          <a:ea typeface="+mn-ea"/>
          <a:cs typeface="+mn-cs"/>
        </a:defRPr>
      </a:lvl7pPr>
      <a:lvl8pPr marL="3200400" algn="l" defTabSz="914400" rtl="0" eaLnBrk="1" latinLnBrk="0" hangingPunct="1">
        <a:defRPr kumimoji="0" lang="pt-BR" sz="1800" kern="1200">
          <a:solidFill>
            <a:schemeClr val="tx1"/>
          </a:solidFill>
          <a:latin typeface="+mn-lt"/>
          <a:ea typeface="+mn-ea"/>
          <a:cs typeface="+mn-cs"/>
        </a:defRPr>
      </a:lvl8pPr>
      <a:lvl9pPr marL="3657600" algn="l" defTabSz="914400" rtl="0" eaLnBrk="1" latinLnBrk="0" hangingPunct="1">
        <a:defRPr kumimoji="0" lang="pt-B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10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8.xml"/><Relationship Id="rId4" Type="http://schemas.openxmlformats.org/officeDocument/2006/relationships/image" Target="../media/image5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5.xml"/><Relationship Id="rId4" Type="http://schemas.openxmlformats.org/officeDocument/2006/relationships/image" Target="../media/image171.jpeg"/></Relationships>
</file>

<file path=ppt/slides/_rels/slide10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6.xml"/><Relationship Id="rId4" Type="http://schemas.openxmlformats.org/officeDocument/2006/relationships/image" Target="../media/image176.jpeg"/></Relationships>
</file>

<file path=ppt/slides/_rels/slide10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11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117.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gif"/><Relationship Id="rId1" Type="http://schemas.openxmlformats.org/officeDocument/2006/relationships/slideLayout" Target="../slideLayouts/slideLayout6.xml"/><Relationship Id="rId5" Type="http://schemas.openxmlformats.org/officeDocument/2006/relationships/image" Target="../media/image187.jpeg"/><Relationship Id="rId4" Type="http://schemas.openxmlformats.org/officeDocument/2006/relationships/image" Target="../media/image18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2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8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196.png"/><Relationship Id="rId4" Type="http://schemas.openxmlformats.org/officeDocument/2006/relationships/image" Target="../media/image195.jpeg"/></Relationships>
</file>

<file path=ppt/slides/_rels/slide12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6.xml"/><Relationship Id="rId4" Type="http://schemas.openxmlformats.org/officeDocument/2006/relationships/image" Target="../media/image203.jpeg"/></Relationships>
</file>

<file path=ppt/slides/_rels/slide128.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jpeg"/><Relationship Id="rId1" Type="http://schemas.openxmlformats.org/officeDocument/2006/relationships/slideLayout" Target="../slideLayouts/slideLayout6.xml"/><Relationship Id="rId4" Type="http://schemas.openxmlformats.org/officeDocument/2006/relationships/image" Target="../media/image206.gif"/></Relationships>
</file>

<file path=ppt/slides/_rels/slide129.xml.rels><?xml version="1.0" encoding="UTF-8" standalone="yes"?>
<Relationships xmlns="http://schemas.openxmlformats.org/package/2006/relationships"><Relationship Id="rId3" Type="http://schemas.openxmlformats.org/officeDocument/2006/relationships/image" Target="../media/image208.jpeg"/><Relationship Id="rId7" Type="http://schemas.openxmlformats.org/officeDocument/2006/relationships/image" Target="../media/image210.gi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07.wmf"/><Relationship Id="rId5" Type="http://schemas.openxmlformats.org/officeDocument/2006/relationships/oleObject" Target="../embeddings/oleObject1.bin"/><Relationship Id="rId4" Type="http://schemas.openxmlformats.org/officeDocument/2006/relationships/image" Target="../media/image209.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30.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jpeg"/><Relationship Id="rId1" Type="http://schemas.openxmlformats.org/officeDocument/2006/relationships/slideLayout" Target="../slideLayouts/slideLayout6.xml"/><Relationship Id="rId4" Type="http://schemas.openxmlformats.org/officeDocument/2006/relationships/image" Target="../media/image213.gif"/></Relationships>
</file>

<file path=ppt/slides/_rels/slide13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6.xml"/><Relationship Id="rId4" Type="http://schemas.openxmlformats.org/officeDocument/2006/relationships/image" Target="../media/image216.jpeg"/></Relationships>
</file>

<file path=ppt/slides/_rels/slide13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6.xml"/><Relationship Id="rId4" Type="http://schemas.openxmlformats.org/officeDocument/2006/relationships/image" Target="../media/image219.jpeg"/></Relationships>
</file>

<file path=ppt/slides/_rels/slide13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6.xml"/><Relationship Id="rId4" Type="http://schemas.openxmlformats.org/officeDocument/2006/relationships/image" Target="../media/image219.jpeg"/></Relationships>
</file>

<file path=ppt/slides/_rels/slide13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0.jpeg"/><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Layout" Target="../diagrams/layout1.xml"/><Relationship Id="rId7" Type="http://schemas.openxmlformats.org/officeDocument/2006/relationships/image" Target="../media/image61.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5.xml"/><Relationship Id="rId4" Type="http://schemas.openxmlformats.org/officeDocument/2006/relationships/image" Target="http://biologiacesaresezar.editorasaraiva.com.br/navitacontent_/userFiles/File/Biologia_Cesar_Sezar/Bio3_329.jp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19.jpeg"/></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22.jpeg"/><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24.jpeg"/></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0.xml"/><Relationship Id="rId1" Type="http://schemas.openxmlformats.org/officeDocument/2006/relationships/slideLayout" Target="../slideLayouts/slideLayout53.xml"/><Relationship Id="rId6" Type="http://schemas.openxmlformats.org/officeDocument/2006/relationships/image" Target="../media/image128.jpeg"/><Relationship Id="rId5" Type="http://schemas.openxmlformats.org/officeDocument/2006/relationships/hyperlink" Target="http://radioloandafm.files.wordpress.com/2008/02/fotos-lixao-prefeitura-loanda-reciclavel.jpg" TargetMode="External"/><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1.xml"/><Relationship Id="rId1" Type="http://schemas.openxmlformats.org/officeDocument/2006/relationships/slideLayout" Target="../slideLayouts/slideLayout53.xml"/><Relationship Id="rId5" Type="http://schemas.openxmlformats.org/officeDocument/2006/relationships/image" Target="../media/image126.jpeg"/><Relationship Id="rId4" Type="http://schemas.openxmlformats.org/officeDocument/2006/relationships/image" Target="../media/image130.jpe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53.xml"/><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5.xml"/><Relationship Id="rId1" Type="http://schemas.openxmlformats.org/officeDocument/2006/relationships/slideLayout" Target="../slideLayouts/slideLayout53.xml"/><Relationship Id="rId4" Type="http://schemas.openxmlformats.org/officeDocument/2006/relationships/image" Target="../media/image145.jpeg"/></Relationships>
</file>

<file path=ppt/slides/_rels/slide8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6.xml"/><Relationship Id="rId1" Type="http://schemas.openxmlformats.org/officeDocument/2006/relationships/slideLayout" Target="../slideLayouts/slideLayout53.xml"/><Relationship Id="rId4" Type="http://schemas.openxmlformats.org/officeDocument/2006/relationships/image" Target="../media/image147.jpeg"/></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53.xml"/><Relationship Id="rId4" Type="http://schemas.openxmlformats.org/officeDocument/2006/relationships/image" Target="../media/image149.jpeg"/></Relationships>
</file>

<file path=ppt/slides/_rels/slide8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image" Target="../media/image151.jpeg"/></Relationships>
</file>

<file path=ppt/slides/_rels/slide8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9.xml"/><Relationship Id="rId1" Type="http://schemas.openxmlformats.org/officeDocument/2006/relationships/slideLayout" Target="../slideLayouts/slideLayout53.xml"/><Relationship Id="rId4" Type="http://schemas.openxmlformats.org/officeDocument/2006/relationships/image" Target="../media/image153.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1.xml"/><Relationship Id="rId1" Type="http://schemas.openxmlformats.org/officeDocument/2006/relationships/slideLayout" Target="../slideLayouts/slideLayout53.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7.xml"/><Relationship Id="rId4" Type="http://schemas.openxmlformats.org/officeDocument/2006/relationships/image" Target="../media/image59.jpeg"/></Relationships>
</file>

<file path=ppt/slides/_rels/slide9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2"/>
          <p:cNvSpPr>
            <a:spLocks noGrp="1"/>
          </p:cNvSpPr>
          <p:nvPr>
            <p:ph type="body" sz="quarter" idx="14"/>
          </p:nvPr>
        </p:nvSpPr>
        <p:spPr>
          <a:xfrm>
            <a:off x="3697288" y="1052513"/>
            <a:ext cx="5338762" cy="1416050"/>
          </a:xfrm>
        </p:spPr>
        <p:txBody>
          <a:bodyPr/>
          <a:lstStyle/>
          <a:p>
            <a:pPr>
              <a:lnSpc>
                <a:spcPct val="80000"/>
              </a:lnSpc>
            </a:pPr>
            <a:r>
              <a:rPr sz="1900" dirty="0">
                <a:solidFill>
                  <a:schemeClr val="tx1"/>
                </a:solidFill>
              </a:rPr>
              <a:t> </a:t>
            </a:r>
            <a:r>
              <a:rPr sz="2400" b="1" dirty="0" err="1">
                <a:solidFill>
                  <a:schemeClr val="tx1"/>
                </a:solidFill>
              </a:rPr>
              <a:t>Profº</a:t>
            </a:r>
            <a:r>
              <a:rPr sz="2400" b="1" dirty="0">
                <a:solidFill>
                  <a:schemeClr val="tx1"/>
                </a:solidFill>
              </a:rPr>
              <a:t> </a:t>
            </a:r>
            <a:r>
              <a:rPr sz="2400" b="1" dirty="0" smtClean="0">
                <a:solidFill>
                  <a:schemeClr val="tx1"/>
                </a:solidFill>
              </a:rPr>
              <a:t>Me. </a:t>
            </a:r>
            <a:r>
              <a:rPr sz="2400" b="1" dirty="0">
                <a:solidFill>
                  <a:schemeClr val="tx1"/>
                </a:solidFill>
              </a:rPr>
              <a:t>Leonardo E</a:t>
            </a:r>
            <a:r>
              <a:rPr lang="pt-BR" sz="2400" b="1" dirty="0">
                <a:solidFill>
                  <a:schemeClr val="tx1"/>
                </a:solidFill>
              </a:rPr>
              <a:t>.</a:t>
            </a:r>
            <a:r>
              <a:rPr sz="2400" b="1" dirty="0">
                <a:solidFill>
                  <a:schemeClr val="tx1"/>
                </a:solidFill>
              </a:rPr>
              <a:t> </a:t>
            </a:r>
            <a:r>
              <a:rPr sz="2400" b="1" dirty="0" smtClean="0">
                <a:solidFill>
                  <a:schemeClr val="tx1"/>
                </a:solidFill>
              </a:rPr>
              <a:t>Ferreira</a:t>
            </a:r>
          </a:p>
          <a:p>
            <a:pPr>
              <a:lnSpc>
                <a:spcPct val="80000"/>
              </a:lnSpc>
            </a:pPr>
            <a:r>
              <a:rPr lang="en-US" sz="2400" dirty="0" err="1" smtClean="0">
                <a:solidFill>
                  <a:schemeClr val="tx1"/>
                </a:solidFill>
              </a:rPr>
              <a:t>Foz</a:t>
            </a:r>
            <a:r>
              <a:rPr lang="en-US" sz="2400" dirty="0" smtClean="0">
                <a:solidFill>
                  <a:schemeClr val="tx1"/>
                </a:solidFill>
              </a:rPr>
              <a:t> </a:t>
            </a:r>
            <a:r>
              <a:rPr lang="en-US" sz="2400" dirty="0">
                <a:solidFill>
                  <a:schemeClr val="tx1"/>
                </a:solidFill>
              </a:rPr>
              <a:t>do Iguaçu, </a:t>
            </a:r>
            <a:r>
              <a:rPr lang="en-US" sz="2400" dirty="0" smtClean="0">
                <a:solidFill>
                  <a:schemeClr val="tx1"/>
                </a:solidFill>
              </a:rPr>
              <a:t>14 </a:t>
            </a:r>
            <a:r>
              <a:rPr lang="en-US" sz="2400" dirty="0">
                <a:solidFill>
                  <a:schemeClr val="tx1"/>
                </a:solidFill>
              </a:rPr>
              <a:t>de </a:t>
            </a:r>
            <a:r>
              <a:rPr lang="en-US" sz="2400" dirty="0" err="1" smtClean="0">
                <a:solidFill>
                  <a:schemeClr val="tx1"/>
                </a:solidFill>
              </a:rPr>
              <a:t>Novembro</a:t>
            </a:r>
            <a:r>
              <a:rPr lang="en-US" sz="2400" dirty="0" smtClean="0">
                <a:solidFill>
                  <a:schemeClr val="tx1"/>
                </a:solidFill>
              </a:rPr>
              <a:t>, 2025.</a:t>
            </a:r>
            <a:endParaRPr sz="2400" dirty="0">
              <a:solidFill>
                <a:schemeClr val="tx1"/>
              </a:solidFill>
            </a:endParaRPr>
          </a:p>
        </p:txBody>
      </p:sp>
      <p:pic>
        <p:nvPicPr>
          <p:cNvPr id="8" name="Picture 6" descr="Resultado de imagem para biolo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090" y="4339496"/>
            <a:ext cx="2459320" cy="2209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Title 4"/>
          <p:cNvSpPr>
            <a:spLocks noGrp="1"/>
          </p:cNvSpPr>
          <p:nvPr>
            <p:ph type="title"/>
          </p:nvPr>
        </p:nvSpPr>
        <p:spPr>
          <a:xfrm>
            <a:off x="3697288" y="3757685"/>
            <a:ext cx="4176886" cy="957263"/>
          </a:xfrm>
        </p:spPr>
        <p:txBody>
          <a:bodyPr>
            <a:noAutofit/>
          </a:bodyPr>
          <a:lstStyle/>
          <a:p>
            <a:pPr>
              <a:defRPr/>
            </a:pPr>
            <a:r>
              <a:rPr sz="2400" dirty="0">
                <a:solidFill>
                  <a:schemeClr val="accent2"/>
                </a:solidFill>
              </a:rPr>
              <a:t>Revisão - Biologia</a:t>
            </a:r>
            <a:br>
              <a:rPr sz="2400" dirty="0">
                <a:solidFill>
                  <a:schemeClr val="accent2"/>
                </a:solidFill>
              </a:rPr>
            </a:br>
            <a:r>
              <a:rPr sz="2400" dirty="0">
                <a:solidFill>
                  <a:schemeClr val="accent2"/>
                </a:solidFill>
              </a:rPr>
              <a:t>ENEM </a:t>
            </a:r>
            <a:r>
              <a:rPr lang="pt-BR" sz="2400" dirty="0">
                <a:solidFill>
                  <a:schemeClr val="accent2"/>
                </a:solidFill>
              </a:rPr>
              <a:t>–</a:t>
            </a:r>
            <a:r>
              <a:rPr sz="2400" dirty="0">
                <a:solidFill>
                  <a:schemeClr val="accent2"/>
                </a:solidFill>
              </a:rPr>
              <a:t> </a:t>
            </a:r>
            <a:r>
              <a:rPr sz="2400" dirty="0" smtClean="0">
                <a:solidFill>
                  <a:schemeClr val="accent2"/>
                </a:solidFill>
              </a:rPr>
              <a:t>2025</a:t>
            </a:r>
            <a:r>
              <a:rPr lang="pt-BR" sz="2400" dirty="0" smtClean="0">
                <a:solidFill>
                  <a:schemeClr val="accent2"/>
                </a:solidFill>
              </a:rPr>
              <a:t>/2026 </a:t>
            </a:r>
            <a:r>
              <a:rPr sz="2400" dirty="0">
                <a:solidFill>
                  <a:schemeClr val="accent2"/>
                </a:solidFill>
              </a:rPr>
              <a:t>Ciências da Natureza</a:t>
            </a:r>
            <a:r>
              <a:rPr sz="3200" b="0" dirty="0">
                <a:solidFill>
                  <a:srgbClr val="262626"/>
                </a:solidFill>
                <a:latin typeface="Arial" charset="0"/>
                <a:cs typeface="Arial" charset="0"/>
              </a:rPr>
              <a:t/>
            </a:r>
            <a:br>
              <a:rPr sz="3200" b="0" dirty="0">
                <a:solidFill>
                  <a:srgbClr val="262626"/>
                </a:solidFill>
                <a:latin typeface="Arial" charset="0"/>
                <a:cs typeface="Arial" charset="0"/>
              </a:rPr>
            </a:br>
            <a:endParaRPr dirty="0">
              <a:latin typeface="Arial" charset="0"/>
              <a:cs typeface="Arial" charset="0"/>
            </a:endParaRPr>
          </a:p>
        </p:txBody>
      </p:sp>
      <p:sp>
        <p:nvSpPr>
          <p:cNvPr id="10" name="Rectangle 7"/>
          <p:cNvSpPr>
            <a:spLocks noChangeArrowheads="1"/>
          </p:cNvSpPr>
          <p:nvPr/>
        </p:nvSpPr>
        <p:spPr bwMode="auto">
          <a:xfrm>
            <a:off x="250825" y="4293389"/>
            <a:ext cx="7273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Constantia" panose="02030602050306030303" pitchFamily="18" charset="0"/>
                <a:cs typeface="Arial" panose="020B0604020202020204" pitchFamily="34" charset="0"/>
              </a:defRPr>
            </a:lvl1pPr>
            <a:lvl2pPr marL="742950" indent="-285750">
              <a:defRPr sz="2600">
                <a:solidFill>
                  <a:schemeClr val="tx1"/>
                </a:solidFill>
                <a:latin typeface="Constantia" panose="02030602050306030303" pitchFamily="18" charset="0"/>
                <a:cs typeface="Arial" panose="020B0604020202020204" pitchFamily="34" charset="0"/>
              </a:defRPr>
            </a:lvl2pPr>
            <a:lvl3pPr marL="1143000" indent="-228600">
              <a:defRPr sz="2600">
                <a:solidFill>
                  <a:schemeClr val="tx1"/>
                </a:solidFill>
                <a:latin typeface="Constantia" panose="02030602050306030303" pitchFamily="18" charset="0"/>
                <a:cs typeface="Arial" panose="020B0604020202020204" pitchFamily="34" charset="0"/>
              </a:defRPr>
            </a:lvl3pPr>
            <a:lvl4pPr marL="1600200" indent="-228600">
              <a:defRPr sz="2600">
                <a:solidFill>
                  <a:schemeClr val="tx1"/>
                </a:solidFill>
                <a:latin typeface="Constantia" panose="02030602050306030303" pitchFamily="18" charset="0"/>
                <a:cs typeface="Arial" panose="020B0604020202020204" pitchFamily="34" charset="0"/>
              </a:defRPr>
            </a:lvl4pPr>
            <a:lvl5pPr marL="2057400" indent="-228600">
              <a:defRPr sz="2600">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Constantia" panose="02030602050306030303" pitchFamily="18" charset="0"/>
                <a:cs typeface="Arial" panose="020B0604020202020204" pitchFamily="34" charset="0"/>
              </a:defRPr>
            </a:lvl9pPr>
          </a:lstStyle>
          <a:p>
            <a:pPr algn="just" eaLnBrk="1" hangingPunct="1">
              <a:buFont typeface="Wingdings 2" panose="05020102010507070707" pitchFamily="18" charset="2"/>
              <a:buNone/>
            </a:pPr>
            <a:r>
              <a:rPr lang="pt-BR" altLang="pt-BR" sz="2800" b="1" dirty="0">
                <a:solidFill>
                  <a:schemeClr val="bg1"/>
                </a:solidFill>
                <a:latin typeface="Arial" panose="020B0604020202020204" pitchFamily="34" charset="0"/>
              </a:rPr>
              <a:t>Revisão geral ENEM </a:t>
            </a:r>
          </a:p>
        </p:txBody>
      </p:sp>
      <p:pic>
        <p:nvPicPr>
          <p:cNvPr id="6148" name="Picture 4" descr="Prazo para pagamento da taxa do Enem 2025 é estendido até 27 de junho – O  Democr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692696"/>
            <a:ext cx="2769099" cy="15870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33316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75"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5" name="CaixaDeTexto 4"/>
          <p:cNvSpPr txBox="1"/>
          <p:nvPr/>
        </p:nvSpPr>
        <p:spPr>
          <a:xfrm>
            <a:off x="142875" y="1071563"/>
            <a:ext cx="8786813" cy="5663089"/>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000" b="1" i="0" u="none" strike="noStrike" kern="0" cap="none" spc="0" normalizeH="0" baseline="0" noProof="0" dirty="0">
                <a:ln>
                  <a:noFill/>
                </a:ln>
                <a:solidFill>
                  <a:srgbClr val="1F497D"/>
                </a:solidFill>
                <a:effectLst/>
                <a:uLnTx/>
                <a:uFillTx/>
                <a:latin typeface="Calibri"/>
                <a:ea typeface="+mn-ea"/>
                <a:cs typeface="Arial" panose="020B0604020202020204" pitchFamily="34" charset="0"/>
              </a:rPr>
              <a:t>Conceitos Básicos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pt-BR" sz="1800" b="0" i="0" u="none" strike="noStrike" kern="0" cap="none" spc="0" normalizeH="0" baseline="0" noProof="0" dirty="0">
              <a:ln>
                <a:noFill/>
              </a:ln>
              <a:solidFill>
                <a:sysClr val="windowText" lastClr="000000"/>
              </a:solidFill>
              <a:effectLst/>
              <a:uLnTx/>
              <a:uFillTx/>
              <a:latin typeface="Arial"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Indivíduo: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Exemplar de uma espécie qualquer que constitui uma unidade distinta.</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Espécie: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indivíduos muito semelhantes entre si e aos seus ancestrais que se entrecruzam, naturalmente, produzindo descendentes férteis.</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População: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indivíduos da mesma espécie que ocupam uma determinada área, num determinado período de tempo.</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Comunidade</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ou biocenose: conjunto de populações diferentes que coexistem em determinada região, interagindo direta ou indiretamente umas com as outras.</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Ecossistema: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formado pela comunidade (meio biótico) e o ambiente físico (meio abiótico). Ex: Lagoa, Deserto, Floresta, etc.</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Biosfera: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todos os ecossistemas do planeta; corresponde à porção da Terra onde existe vida.</a:t>
            </a:r>
          </a:p>
        </p:txBody>
      </p:sp>
      <p:sp>
        <p:nvSpPr>
          <p:cNvPr id="7" name="Title 6">
            <a:extLst>
              <a:ext uri="{FF2B5EF4-FFF2-40B4-BE49-F238E27FC236}">
                <a16:creationId xmlns:a16="http://schemas.microsoft.com/office/drawing/2014/main" id="{C13D0803-8511-4341-9B71-4B69356EA458}"/>
              </a:ext>
            </a:extLst>
          </p:cNvPr>
          <p:cNvSpPr>
            <a:spLocks noGrp="1"/>
          </p:cNvSpPr>
          <p:nvPr>
            <p:ph type="title"/>
          </p:nvPr>
        </p:nvSpPr>
        <p:spPr/>
        <p:txBody>
          <a:bodyPr/>
          <a:lstStyle/>
          <a:p>
            <a:endParaRPr lang="pt-BR" dirty="0"/>
          </a:p>
        </p:txBody>
      </p:sp>
    </p:spTree>
    <p:extLst>
      <p:ext uri="{BB962C8B-B14F-4D97-AF65-F5344CB8AC3E}">
        <p14:creationId xmlns:p14="http://schemas.microsoft.com/office/powerpoint/2010/main" val="1999015385"/>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25737734"/>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B53E-74C8-4DAC-9A7A-F99E66ED4185}"/>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2DC195BA-15DD-404A-979B-3BB1A7380C2E}"/>
              </a:ext>
            </a:extLst>
          </p:cNvPr>
          <p:cNvSpPr>
            <a:spLocks noGrp="1"/>
          </p:cNvSpPr>
          <p:nvPr>
            <p:ph idx="1"/>
          </p:nvPr>
        </p:nvSpPr>
        <p:spPr/>
        <p:txBody>
          <a:bodyPr/>
          <a:lstStyle/>
          <a:p>
            <a:endParaRPr lang="pt-BR"/>
          </a:p>
        </p:txBody>
      </p:sp>
      <p:pic>
        <p:nvPicPr>
          <p:cNvPr id="14338" name="Picture 2" descr="Mapa mental sobre genética. | Mapas mentais, Estudos para o enem, Genética  resumo">
            <a:extLst>
              <a:ext uri="{FF2B5EF4-FFF2-40B4-BE49-F238E27FC236}">
                <a16:creationId xmlns:a16="http://schemas.microsoft.com/office/drawing/2014/main" id="{FC084347-9AFA-40BE-8139-DB6E18187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83" y="-56600"/>
            <a:ext cx="8440089" cy="69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24B5CF-99F6-45D1-A3FF-7320E9457930}"/>
              </a:ext>
            </a:extLst>
          </p:cNvPr>
          <p:cNvSpPr/>
          <p:nvPr/>
        </p:nvSpPr>
        <p:spPr>
          <a:xfrm>
            <a:off x="5940152" y="188640"/>
            <a:ext cx="2823465" cy="444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ctangle 5">
            <a:extLst>
              <a:ext uri="{FF2B5EF4-FFF2-40B4-BE49-F238E27FC236}">
                <a16:creationId xmlns:a16="http://schemas.microsoft.com/office/drawing/2014/main" id="{492F2480-66CA-46D1-BE1E-1B82D61F5304}"/>
              </a:ext>
            </a:extLst>
          </p:cNvPr>
          <p:cNvSpPr/>
          <p:nvPr/>
        </p:nvSpPr>
        <p:spPr>
          <a:xfrm rot="196244">
            <a:off x="6237891" y="302558"/>
            <a:ext cx="1359767" cy="379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16667931"/>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144817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9773-49ED-438D-9270-D830C9AEA17B}"/>
              </a:ext>
            </a:extLst>
          </p:cNvPr>
          <p:cNvSpPr>
            <a:spLocks noGrp="1"/>
          </p:cNvSpPr>
          <p:nvPr>
            <p:ph type="title"/>
          </p:nvPr>
        </p:nvSpPr>
        <p:spPr/>
        <p:txBody>
          <a:bodyPr/>
          <a:lstStyle/>
          <a:p>
            <a:endParaRPr lang="pt-BR" dirty="0"/>
          </a:p>
        </p:txBody>
      </p:sp>
      <p:sp>
        <p:nvSpPr>
          <p:cNvPr id="3" name="Content Placeholder 2">
            <a:extLst>
              <a:ext uri="{FF2B5EF4-FFF2-40B4-BE49-F238E27FC236}">
                <a16:creationId xmlns:a16="http://schemas.microsoft.com/office/drawing/2014/main" id="{FA7F4C29-E534-40DF-B20F-39746C99460B}"/>
              </a:ext>
            </a:extLst>
          </p:cNvPr>
          <p:cNvSpPr>
            <a:spLocks noGrp="1"/>
          </p:cNvSpPr>
          <p:nvPr>
            <p:ph idx="1"/>
          </p:nvPr>
        </p:nvSpPr>
        <p:spPr/>
        <p:txBody>
          <a:bodyPr/>
          <a:lstStyle/>
          <a:p>
            <a:endParaRPr lang="pt-BR"/>
          </a:p>
        </p:txBody>
      </p:sp>
      <p:pic>
        <p:nvPicPr>
          <p:cNvPr id="15362" name="Picture 2">
            <a:extLst>
              <a:ext uri="{FF2B5EF4-FFF2-40B4-BE49-F238E27FC236}">
                <a16:creationId xmlns:a16="http://schemas.microsoft.com/office/drawing/2014/main" id="{A9CD8F56-0B9B-4673-A034-D335170C4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61" y="985728"/>
            <a:ext cx="7676999" cy="5763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249111C-1B77-4D19-B379-B825107CD1B8}"/>
              </a:ext>
            </a:extLst>
          </p:cNvPr>
          <p:cNvPicPr>
            <a:picLocks noChangeAspect="1"/>
          </p:cNvPicPr>
          <p:nvPr/>
        </p:nvPicPr>
        <p:blipFill>
          <a:blip r:embed="rId3"/>
          <a:stretch>
            <a:fillRect/>
          </a:stretch>
        </p:blipFill>
        <p:spPr>
          <a:xfrm>
            <a:off x="4715594" y="5445225"/>
            <a:ext cx="4392910" cy="1304270"/>
          </a:xfrm>
          <a:prstGeom prst="rect">
            <a:avLst/>
          </a:prstGeom>
        </p:spPr>
      </p:pic>
      <p:sp>
        <p:nvSpPr>
          <p:cNvPr id="7" name="Rectangle 6">
            <a:extLst>
              <a:ext uri="{FF2B5EF4-FFF2-40B4-BE49-F238E27FC236}">
                <a16:creationId xmlns:a16="http://schemas.microsoft.com/office/drawing/2014/main" id="{3F06A785-1C96-4357-93DB-E5440DFDB007}"/>
              </a:ext>
            </a:extLst>
          </p:cNvPr>
          <p:cNvSpPr/>
          <p:nvPr/>
        </p:nvSpPr>
        <p:spPr>
          <a:xfrm>
            <a:off x="125861" y="6093296"/>
            <a:ext cx="331339" cy="51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82213243"/>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CE58-6907-47D6-B074-2329CB83E9B2}"/>
              </a:ext>
            </a:extLst>
          </p:cNvPr>
          <p:cNvSpPr>
            <a:spLocks noGrp="1"/>
          </p:cNvSpPr>
          <p:nvPr>
            <p:ph type="title"/>
          </p:nvPr>
        </p:nvSpPr>
        <p:spPr/>
        <p:txBody>
          <a:bodyPr/>
          <a:lstStyle/>
          <a:p>
            <a:endParaRPr lang="pt-BR"/>
          </a:p>
        </p:txBody>
      </p:sp>
      <p:sp>
        <p:nvSpPr>
          <p:cNvPr id="3" name="Content Placeholder 2">
            <a:extLst>
              <a:ext uri="{FF2B5EF4-FFF2-40B4-BE49-F238E27FC236}">
                <a16:creationId xmlns:a16="http://schemas.microsoft.com/office/drawing/2014/main" id="{BE79E7BF-6DE3-44B8-9EBA-6FD783CA2A28}"/>
              </a:ext>
            </a:extLst>
          </p:cNvPr>
          <p:cNvSpPr>
            <a:spLocks noGrp="1"/>
          </p:cNvSpPr>
          <p:nvPr>
            <p:ph idx="1"/>
          </p:nvPr>
        </p:nvSpPr>
        <p:spPr/>
        <p:txBody>
          <a:bodyPr/>
          <a:lstStyle/>
          <a:p>
            <a:endParaRPr lang="pt-BR"/>
          </a:p>
        </p:txBody>
      </p:sp>
      <p:pic>
        <p:nvPicPr>
          <p:cNvPr id="17410" name="Picture 2" descr="Organelas celulares | Educa Mais Brasil">
            <a:extLst>
              <a:ext uri="{FF2B5EF4-FFF2-40B4-BE49-F238E27FC236}">
                <a16:creationId xmlns:a16="http://schemas.microsoft.com/office/drawing/2014/main" id="{1C850AD4-788A-442C-81C8-0D3746620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3946"/>
            <a:ext cx="9147854" cy="487885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elula animal - Citologia Básica">
            <a:extLst>
              <a:ext uri="{FF2B5EF4-FFF2-40B4-BE49-F238E27FC236}">
                <a16:creationId xmlns:a16="http://schemas.microsoft.com/office/drawing/2014/main" id="{8432A2E9-E4D8-4663-8866-18B19229F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83" y="332656"/>
            <a:ext cx="5155107" cy="40095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4" name="Picture 6" descr="celula-vegetal - Citologia Básica">
            <a:extLst>
              <a:ext uri="{FF2B5EF4-FFF2-40B4-BE49-F238E27FC236}">
                <a16:creationId xmlns:a16="http://schemas.microsoft.com/office/drawing/2014/main" id="{2B972BF0-C5EE-4D2C-A90C-5A49FDF49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221" y="324069"/>
            <a:ext cx="5155106" cy="40095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11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412"/>
                                        </p:tgtEl>
                                        <p:attrNameLst>
                                          <p:attrName>ppt_x</p:attrName>
                                        </p:attrNameLst>
                                      </p:cBhvr>
                                      <p:tavLst>
                                        <p:tav tm="0">
                                          <p:val>
                                            <p:strVal val="ppt_x"/>
                                          </p:val>
                                        </p:tav>
                                        <p:tav tm="100000">
                                          <p:val>
                                            <p:strVal val="ppt_x"/>
                                          </p:val>
                                        </p:tav>
                                      </p:tavLst>
                                    </p:anim>
                                    <p:anim calcmode="lin" valueType="num">
                                      <p:cBhvr additive="base">
                                        <p:cTn id="13" dur="500"/>
                                        <p:tgtEl>
                                          <p:spTgt spid="17412"/>
                                        </p:tgtEl>
                                        <p:attrNameLst>
                                          <p:attrName>ppt_y</p:attrName>
                                        </p:attrNameLst>
                                      </p:cBhvr>
                                      <p:tavLst>
                                        <p:tav tm="0">
                                          <p:val>
                                            <p:strVal val="ppt_y"/>
                                          </p:val>
                                        </p:tav>
                                        <p:tav tm="100000">
                                          <p:val>
                                            <p:strVal val="1+ppt_h/2"/>
                                          </p:val>
                                        </p:tav>
                                      </p:tavLst>
                                    </p:anim>
                                    <p:set>
                                      <p:cBhvr>
                                        <p:cTn id="14" dur="1" fill="hold">
                                          <p:stCondLst>
                                            <p:cond delay="499"/>
                                          </p:stCondLst>
                                        </p:cTn>
                                        <p:tgtEl>
                                          <p:spTgt spid="174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4"/>
                                        </p:tgtEl>
                                        <p:attrNameLst>
                                          <p:attrName>style.visibility</p:attrName>
                                        </p:attrNameLst>
                                      </p:cBhvr>
                                      <p:to>
                                        <p:strVal val="visible"/>
                                      </p:to>
                                    </p:set>
                                    <p:anim calcmode="lin" valueType="num">
                                      <p:cBhvr additive="base">
                                        <p:cTn id="19" dur="500" fill="hold"/>
                                        <p:tgtEl>
                                          <p:spTgt spid="17414"/>
                                        </p:tgtEl>
                                        <p:attrNameLst>
                                          <p:attrName>ppt_x</p:attrName>
                                        </p:attrNameLst>
                                      </p:cBhvr>
                                      <p:tavLst>
                                        <p:tav tm="0">
                                          <p:val>
                                            <p:strVal val="#ppt_x"/>
                                          </p:val>
                                        </p:tav>
                                        <p:tav tm="100000">
                                          <p:val>
                                            <p:strVal val="#ppt_x"/>
                                          </p:val>
                                        </p:tav>
                                      </p:tavLst>
                                    </p:anim>
                                    <p:anim calcmode="lin" valueType="num">
                                      <p:cBhvr additive="base">
                                        <p:cTn id="20"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a:xfrm>
            <a:off x="686186" y="309562"/>
            <a:ext cx="7010400" cy="1143000"/>
          </a:xfrm>
        </p:spPr>
        <p:txBody>
          <a:bodyPr/>
          <a:lstStyle/>
          <a:p>
            <a:r>
              <a:rPr lang="pt-BR" altLang="pt-BR" b="1" dirty="0"/>
              <a:t>Histologia</a:t>
            </a:r>
          </a:p>
        </p:txBody>
      </p:sp>
      <p:sp>
        <p:nvSpPr>
          <p:cNvPr id="14" name="Espaço Reservado para Conteúdo 2">
            <a:extLst>
              <a:ext uri="{FF2B5EF4-FFF2-40B4-BE49-F238E27FC236}">
                <a16:creationId xmlns:a16="http://schemas.microsoft.com/office/drawing/2014/main" id="{DF8CDD5F-7CA0-4BD2-9708-1EE6E1647DE8}"/>
              </a:ext>
            </a:extLst>
          </p:cNvPr>
          <p:cNvSpPr>
            <a:spLocks noGrp="1"/>
          </p:cNvSpPr>
          <p:nvPr>
            <p:ph idx="4294967295"/>
          </p:nvPr>
        </p:nvSpPr>
        <p:spPr>
          <a:xfrm>
            <a:off x="27447" y="2140796"/>
            <a:ext cx="7886700" cy="3263900"/>
          </a:xfrm>
        </p:spPr>
        <p:txBody>
          <a:bodyPr/>
          <a:lstStyle/>
          <a:p>
            <a:r>
              <a:rPr lang="pt-BR" altLang="pt-BR" sz="2800" b="1" dirty="0"/>
              <a:t>Estudo dos tecidos</a:t>
            </a:r>
          </a:p>
          <a:p>
            <a:pPr lvl="1"/>
            <a:endParaRPr lang="pt-BR" altLang="pt-BR" dirty="0"/>
          </a:p>
          <a:p>
            <a:pPr lvl="1"/>
            <a:r>
              <a:rPr lang="pt-BR" altLang="pt-BR" dirty="0"/>
              <a:t>Epitelial</a:t>
            </a:r>
          </a:p>
          <a:p>
            <a:pPr lvl="1"/>
            <a:r>
              <a:rPr lang="pt-BR" altLang="pt-BR" dirty="0"/>
              <a:t>Conjuntivo</a:t>
            </a:r>
          </a:p>
          <a:p>
            <a:pPr lvl="1"/>
            <a:r>
              <a:rPr lang="pt-BR" altLang="pt-BR" dirty="0"/>
              <a:t>Muscular</a:t>
            </a:r>
          </a:p>
          <a:p>
            <a:pPr lvl="1"/>
            <a:r>
              <a:rPr lang="pt-BR" altLang="pt-BR" dirty="0"/>
              <a:t>Nervoso</a:t>
            </a:r>
          </a:p>
        </p:txBody>
      </p:sp>
      <p:pic>
        <p:nvPicPr>
          <p:cNvPr id="15" name="Picture 2" descr="http://www.sobiologia.com.br/figuras/Histologia/tecidos2.jpg">
            <a:extLst>
              <a:ext uri="{FF2B5EF4-FFF2-40B4-BE49-F238E27FC236}">
                <a16:creationId xmlns:a16="http://schemas.microsoft.com/office/drawing/2014/main" id="{23430E4E-EFD4-47AD-9DF4-126997296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311" y="2115197"/>
            <a:ext cx="4503836" cy="29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137858"/>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sp>
        <p:nvSpPr>
          <p:cNvPr id="12" name="Text Box 2">
            <a:extLst>
              <a:ext uri="{FF2B5EF4-FFF2-40B4-BE49-F238E27FC236}">
                <a16:creationId xmlns:a16="http://schemas.microsoft.com/office/drawing/2014/main" id="{E63ABC9A-7691-455D-B5AE-28A2A43163FF}"/>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 Muscular</a:t>
            </a:r>
            <a:r>
              <a:rPr lang="pt-BR" altLang="pt-BR" sz="2400" b="1" dirty="0">
                <a:solidFill>
                  <a:prstClr val="white"/>
                </a:solidFill>
                <a:latin typeface="Times New Roman" panose="02020603050405020304" pitchFamily="18" charset="0"/>
                <a:cs typeface="Times New Roman" panose="02020603050405020304" pitchFamily="18" charset="0"/>
              </a:rPr>
              <a:t> </a:t>
            </a: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pic>
        <p:nvPicPr>
          <p:cNvPr id="14" name="Picture 4" descr="muscular_html_m18be15c6">
            <a:extLst>
              <a:ext uri="{FF2B5EF4-FFF2-40B4-BE49-F238E27FC236}">
                <a16:creationId xmlns:a16="http://schemas.microsoft.com/office/drawing/2014/main" id="{AC52D7D9-17AD-45CD-9233-A8E4592F7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963" y="2824996"/>
            <a:ext cx="4158854" cy="255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9A85E6A0-A26F-43CF-95AA-AAE7B97CE664}"/>
              </a:ext>
            </a:extLst>
          </p:cNvPr>
          <p:cNvSpPr txBox="1">
            <a:spLocks noChangeArrowheads="1"/>
          </p:cNvSpPr>
          <p:nvPr/>
        </p:nvSpPr>
        <p:spPr bwMode="auto">
          <a:xfrm>
            <a:off x="2074401" y="3094077"/>
            <a:ext cx="17287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685800" eaLnBrk="1" fontAlgn="auto" hangingPunct="1">
              <a:spcBef>
                <a:spcPct val="0"/>
              </a:spcBef>
              <a:spcAft>
                <a:spcPts val="0"/>
              </a:spcAft>
              <a:buClrTx/>
              <a:buSzTx/>
              <a:buNone/>
            </a:pPr>
            <a:r>
              <a:rPr lang="pt-BR" altLang="pt-BR" sz="2100" b="1" dirty="0">
                <a:solidFill>
                  <a:prstClr val="black"/>
                </a:solidFill>
                <a:latin typeface="Arial" panose="020B0604020202020204" pitchFamily="34" charset="0"/>
                <a:cs typeface="+mn-cs"/>
              </a:rPr>
              <a:t>Células alongadas e contráteis</a:t>
            </a:r>
          </a:p>
          <a:p>
            <a:pPr algn="ctr" defTabSz="685800" eaLnBrk="1" fontAlgn="auto" hangingPunct="1">
              <a:spcBef>
                <a:spcPct val="0"/>
              </a:spcBef>
              <a:spcAft>
                <a:spcPts val="0"/>
              </a:spcAft>
              <a:buClrTx/>
              <a:buSzTx/>
              <a:buNone/>
            </a:pPr>
            <a:endParaRPr lang="pt-BR" altLang="pt-BR" sz="2100" b="1" dirty="0">
              <a:solidFill>
                <a:prstClr val="black"/>
              </a:solidFill>
              <a:latin typeface="Arial" panose="020B0604020202020204" pitchFamily="34" charset="0"/>
              <a:cs typeface="+mn-cs"/>
            </a:endParaRPr>
          </a:p>
          <a:p>
            <a:pPr algn="ctr" defTabSz="685800" eaLnBrk="1" fontAlgn="auto" hangingPunct="1">
              <a:spcBef>
                <a:spcPct val="0"/>
              </a:spcBef>
              <a:spcAft>
                <a:spcPts val="0"/>
              </a:spcAft>
              <a:buClrTx/>
              <a:buSzTx/>
              <a:buNone/>
            </a:pPr>
            <a:r>
              <a:rPr lang="pt-BR" altLang="pt-BR" sz="2100" b="1" dirty="0">
                <a:solidFill>
                  <a:prstClr val="black"/>
                </a:solidFill>
                <a:latin typeface="Arial" panose="020B0604020202020204" pitchFamily="34" charset="0"/>
                <a:cs typeface="+mn-cs"/>
              </a:rPr>
              <a:t>Função: Movimento</a:t>
            </a:r>
          </a:p>
        </p:txBody>
      </p:sp>
    </p:spTree>
    <p:extLst>
      <p:ext uri="{BB962C8B-B14F-4D97-AF65-F5344CB8AC3E}">
        <p14:creationId xmlns:p14="http://schemas.microsoft.com/office/powerpoint/2010/main" val="3648129103"/>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5" name="Title 4">
            <a:extLst>
              <a:ext uri="{FF2B5EF4-FFF2-40B4-BE49-F238E27FC236}">
                <a16:creationId xmlns:a16="http://schemas.microsoft.com/office/drawing/2014/main" id="{F1C674FE-B844-4A13-B546-BF179C04728A}"/>
              </a:ext>
            </a:extLst>
          </p:cNvPr>
          <p:cNvSpPr>
            <a:spLocks noGrp="1"/>
          </p:cNvSpPr>
          <p:nvPr>
            <p:ph type="title"/>
          </p:nvPr>
        </p:nvSpPr>
        <p:spPr/>
        <p:txBody>
          <a:bodyPr/>
          <a:lstStyle/>
          <a:p>
            <a:endParaRPr lang="pt-BR"/>
          </a:p>
        </p:txBody>
      </p:sp>
      <p:sp>
        <p:nvSpPr>
          <p:cNvPr id="19" name="CaixaDeTexto 11">
            <a:extLst>
              <a:ext uri="{FF2B5EF4-FFF2-40B4-BE49-F238E27FC236}">
                <a16:creationId xmlns:a16="http://schemas.microsoft.com/office/drawing/2014/main" id="{360061C8-84E2-41CF-A31C-2DB44DF31190}"/>
              </a:ext>
            </a:extLst>
          </p:cNvPr>
          <p:cNvSpPr txBox="1"/>
          <p:nvPr/>
        </p:nvSpPr>
        <p:spPr>
          <a:xfrm>
            <a:off x="453980" y="1900438"/>
            <a:ext cx="8061370" cy="415498"/>
          </a:xfrm>
          <a:prstGeom prst="rect">
            <a:avLst/>
          </a:prstGeom>
          <a:noFill/>
        </p:spPr>
        <p:txBody>
          <a:bodyPr wrap="square" rtlCol="0">
            <a:spAutoFit/>
          </a:bodyPr>
          <a:lstStyle/>
          <a:p>
            <a:pPr algn="just" defTabSz="685800" eaLnBrk="1" fontAlgn="auto" hangingPunct="1">
              <a:spcBef>
                <a:spcPts val="0"/>
              </a:spcBef>
              <a:spcAft>
                <a:spcPts val="0"/>
              </a:spcAft>
            </a:pPr>
            <a:r>
              <a:rPr lang="en-US" sz="2100" b="1" dirty="0">
                <a:solidFill>
                  <a:prstClr val="black"/>
                </a:solidFill>
                <a:latin typeface="Calibri" panose="020F0502020204030204"/>
                <a:cs typeface="+mn-cs"/>
              </a:rPr>
              <a:t>T</a:t>
            </a:r>
            <a:r>
              <a:rPr lang="pt-BR" sz="2100" b="1" dirty="0">
                <a:solidFill>
                  <a:prstClr val="black"/>
                </a:solidFill>
                <a:latin typeface="Calibri" panose="020F0502020204030204"/>
                <a:cs typeface="+mn-cs"/>
              </a:rPr>
              <a:t>ipos de Músculos</a:t>
            </a:r>
            <a:endParaRPr lang="pt-BR" sz="2400" dirty="0">
              <a:solidFill>
                <a:prstClr val="black"/>
              </a:solidFill>
              <a:latin typeface="Calibri" panose="020F0502020204030204"/>
              <a:cs typeface="+mn-cs"/>
            </a:endParaRPr>
          </a:p>
        </p:txBody>
      </p:sp>
      <p:pic>
        <p:nvPicPr>
          <p:cNvPr id="37890" name="Picture 2" descr="Resultado de imagem para tipos de musculos">
            <a:extLst>
              <a:ext uri="{FF2B5EF4-FFF2-40B4-BE49-F238E27FC236}">
                <a16:creationId xmlns:a16="http://schemas.microsoft.com/office/drawing/2014/main" id="{873E2D2A-4D0C-484F-880C-6C2906A4E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242" y="1075181"/>
            <a:ext cx="3688428" cy="4440867"/>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magem relacionada">
            <a:extLst>
              <a:ext uri="{FF2B5EF4-FFF2-40B4-BE49-F238E27FC236}">
                <a16:creationId xmlns:a16="http://schemas.microsoft.com/office/drawing/2014/main" id="{4608E594-0C00-43CD-A385-CE162828D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7" y="3398187"/>
            <a:ext cx="3968852" cy="200103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B62719E9-1ACD-4A33-AF3B-9B51AFF40296}"/>
              </a:ext>
            </a:extLst>
          </p:cNvPr>
          <p:cNvSpPr/>
          <p:nvPr/>
        </p:nvSpPr>
        <p:spPr>
          <a:xfrm rot="2660523">
            <a:off x="3140733" y="1762958"/>
            <a:ext cx="393413" cy="17859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pic>
        <p:nvPicPr>
          <p:cNvPr id="37894" name="Picture 6" descr="Imagem relacionada">
            <a:extLst>
              <a:ext uri="{FF2B5EF4-FFF2-40B4-BE49-F238E27FC236}">
                <a16:creationId xmlns:a16="http://schemas.microsoft.com/office/drawing/2014/main" id="{1C7D8C62-5179-44AE-BA49-B88EA371C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1986"/>
            <a:ext cx="9054270" cy="3168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03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fade">
                                      <p:cBhvr>
                                        <p:cTn id="10" dur="500"/>
                                        <p:tgtEl>
                                          <p:spTgt spid="3789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7894"/>
                                        </p:tgtEl>
                                        <p:attrNameLst>
                                          <p:attrName>style.visibility</p:attrName>
                                        </p:attrNameLst>
                                      </p:cBhvr>
                                      <p:to>
                                        <p:strVal val="visible"/>
                                      </p:to>
                                    </p:set>
                                    <p:anim calcmode="lin" valueType="num">
                                      <p:cBhvr additive="base">
                                        <p:cTn id="15" dur="500" fill="hold"/>
                                        <p:tgtEl>
                                          <p:spTgt spid="37894"/>
                                        </p:tgtEl>
                                        <p:attrNameLst>
                                          <p:attrName>ppt_x</p:attrName>
                                        </p:attrNameLst>
                                      </p:cBhvr>
                                      <p:tavLst>
                                        <p:tav tm="0">
                                          <p:val>
                                            <p:strVal val="#ppt_x"/>
                                          </p:val>
                                        </p:tav>
                                        <p:tav tm="100000">
                                          <p:val>
                                            <p:strVal val="#ppt_x"/>
                                          </p:val>
                                        </p:tav>
                                      </p:tavLst>
                                    </p:anim>
                                    <p:anim calcmode="lin" valueType="num">
                                      <p:cBhvr additive="base">
                                        <p:cTn id="16"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7662862" y="5376683"/>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sp>
        <p:nvSpPr>
          <p:cNvPr id="17" name="Rectangle 1028">
            <a:extLst>
              <a:ext uri="{FF2B5EF4-FFF2-40B4-BE49-F238E27FC236}">
                <a16:creationId xmlns:a16="http://schemas.microsoft.com/office/drawing/2014/main" id="{8E8408DC-7A30-494F-A667-9D6E7F5ACC40}"/>
              </a:ext>
            </a:extLst>
          </p:cNvPr>
          <p:cNvSpPr>
            <a:spLocks noChangeArrowheads="1"/>
          </p:cNvSpPr>
          <p:nvPr/>
        </p:nvSpPr>
        <p:spPr bwMode="auto">
          <a:xfrm>
            <a:off x="3847532" y="2585892"/>
            <a:ext cx="431125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Bef>
                <a:spcPct val="0"/>
              </a:spcBef>
              <a:spcAft>
                <a:spcPts val="0"/>
              </a:spcAft>
              <a:buClrTx/>
              <a:buSzTx/>
              <a:buNone/>
            </a:pPr>
            <a:endParaRPr lang="en-US" altLang="pt-BR" sz="2700">
              <a:solidFill>
                <a:prstClr val="black"/>
              </a:solidFill>
              <a:latin typeface="Arial" panose="020B0604020202020204" pitchFamily="34" charset="0"/>
              <a:cs typeface="+mn-cs"/>
            </a:endParaRPr>
          </a:p>
        </p:txBody>
      </p:sp>
      <p:pic>
        <p:nvPicPr>
          <p:cNvPr id="18" name="Picture 1029" descr="pg165">
            <a:extLst>
              <a:ext uri="{FF2B5EF4-FFF2-40B4-BE49-F238E27FC236}">
                <a16:creationId xmlns:a16="http://schemas.microsoft.com/office/drawing/2014/main" id="{B4E9C218-BBC0-4AE3-B94D-175EB9E4BD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555" b="52413"/>
          <a:stretch/>
        </p:blipFill>
        <p:spPr bwMode="auto">
          <a:xfrm>
            <a:off x="4636760" y="2896011"/>
            <a:ext cx="3235031"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031">
            <a:extLst>
              <a:ext uri="{FF2B5EF4-FFF2-40B4-BE49-F238E27FC236}">
                <a16:creationId xmlns:a16="http://schemas.microsoft.com/office/drawing/2014/main" id="{1486C520-4101-4CAE-9B36-A8503C48647E}"/>
              </a:ext>
            </a:extLst>
          </p:cNvPr>
          <p:cNvSpPr txBox="1">
            <a:spLocks noChangeArrowheads="1"/>
          </p:cNvSpPr>
          <p:nvPr/>
        </p:nvSpPr>
        <p:spPr bwMode="auto">
          <a:xfrm>
            <a:off x="2095967" y="3197238"/>
            <a:ext cx="179784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Constituído por células justapostas</a:t>
            </a:r>
          </a:p>
          <a:p>
            <a:pPr algn="ctr" defTabSz="685800" eaLnBrk="1" fontAlgn="auto" hangingPunct="1">
              <a:spcBef>
                <a:spcPct val="0"/>
              </a:spcBef>
              <a:spcAft>
                <a:spcPts val="0"/>
              </a:spcAft>
              <a:buClrTx/>
              <a:buSzTx/>
              <a:buNone/>
            </a:pPr>
            <a:endParaRPr lang="pt-BR" altLang="pt-BR" sz="1800" b="1" dirty="0">
              <a:solidFill>
                <a:prstClr val="black"/>
              </a:solidFill>
              <a:latin typeface="Arial" panose="020B0604020202020204" pitchFamily="34" charset="0"/>
              <a:cs typeface="+mn-cs"/>
            </a:endParaRPr>
          </a:p>
          <a:p>
            <a:pPr algn="ct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Função: revestimento, secreção</a:t>
            </a:r>
          </a:p>
        </p:txBody>
      </p:sp>
      <p:sp>
        <p:nvSpPr>
          <p:cNvPr id="14" name="Text Box 2">
            <a:extLst>
              <a:ext uri="{FF2B5EF4-FFF2-40B4-BE49-F238E27FC236}">
                <a16:creationId xmlns:a16="http://schemas.microsoft.com/office/drawing/2014/main" id="{EC8E9F1E-1129-42CE-9758-A415B23379EB}"/>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 Epitelial</a:t>
            </a:r>
            <a:r>
              <a:rPr lang="pt-BR" altLang="pt-BR" sz="2400" b="1" dirty="0">
                <a:solidFill>
                  <a:prstClr val="white"/>
                </a:solidFill>
                <a:latin typeface="Times New Roman" panose="02020603050405020304" pitchFamily="18" charset="0"/>
                <a:cs typeface="Times New Roman" panose="02020603050405020304" pitchFamily="18" charset="0"/>
              </a:rPr>
              <a:t> </a:t>
            </a: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spTree>
    <p:extLst>
      <p:ext uri="{BB962C8B-B14F-4D97-AF65-F5344CB8AC3E}">
        <p14:creationId xmlns:p14="http://schemas.microsoft.com/office/powerpoint/2010/main" val="1006084190"/>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4" name="Title 3">
            <a:extLst>
              <a:ext uri="{FF2B5EF4-FFF2-40B4-BE49-F238E27FC236}">
                <a16:creationId xmlns:a16="http://schemas.microsoft.com/office/drawing/2014/main" id="{5BE272F2-1CBF-4ABC-B2A4-E84701BD0462}"/>
              </a:ext>
            </a:extLst>
          </p:cNvPr>
          <p:cNvSpPr>
            <a:spLocks noGrp="1"/>
          </p:cNvSpPr>
          <p:nvPr>
            <p:ph type="title"/>
          </p:nvPr>
        </p:nvSpPr>
        <p:spPr/>
        <p:txBody>
          <a:bodyPr/>
          <a:lstStyle/>
          <a:p>
            <a:endParaRPr lang="pt-BR"/>
          </a:p>
        </p:txBody>
      </p:sp>
      <p:sp>
        <p:nvSpPr>
          <p:cNvPr id="19" name="CaixaDeTexto 11">
            <a:extLst>
              <a:ext uri="{FF2B5EF4-FFF2-40B4-BE49-F238E27FC236}">
                <a16:creationId xmlns:a16="http://schemas.microsoft.com/office/drawing/2014/main" id="{360061C8-84E2-41CF-A31C-2DB44DF31190}"/>
              </a:ext>
            </a:extLst>
          </p:cNvPr>
          <p:cNvSpPr txBox="1"/>
          <p:nvPr/>
        </p:nvSpPr>
        <p:spPr>
          <a:xfrm>
            <a:off x="539552" y="688648"/>
            <a:ext cx="2219647" cy="738664"/>
          </a:xfrm>
          <a:prstGeom prst="rect">
            <a:avLst/>
          </a:prstGeom>
          <a:noFill/>
        </p:spPr>
        <p:txBody>
          <a:bodyPr wrap="square" rtlCol="0">
            <a:spAutoFit/>
          </a:bodyPr>
          <a:lstStyle/>
          <a:p>
            <a:pPr algn="ctr" defTabSz="685800" eaLnBrk="1" fontAlgn="auto" hangingPunct="1">
              <a:spcBef>
                <a:spcPts val="0"/>
              </a:spcBef>
              <a:spcAft>
                <a:spcPts val="0"/>
              </a:spcAft>
            </a:pPr>
            <a:r>
              <a:rPr lang="pt-BR" sz="2100" b="1" dirty="0">
                <a:solidFill>
                  <a:prstClr val="black"/>
                </a:solidFill>
                <a:latin typeface="Calibri" panose="020F0502020204030204"/>
                <a:cs typeface="+mn-cs"/>
              </a:rPr>
              <a:t>Tipos de Tecidos de Revestimento</a:t>
            </a:r>
            <a:endParaRPr lang="pt-BR" sz="2400" dirty="0">
              <a:solidFill>
                <a:prstClr val="black"/>
              </a:solidFill>
              <a:latin typeface="Calibri" panose="020F0502020204030204"/>
              <a:cs typeface="+mn-cs"/>
            </a:endParaRPr>
          </a:p>
        </p:txBody>
      </p:sp>
      <p:pic>
        <p:nvPicPr>
          <p:cNvPr id="36866" name="Picture 2">
            <a:extLst>
              <a:ext uri="{FF2B5EF4-FFF2-40B4-BE49-F238E27FC236}">
                <a16:creationId xmlns:a16="http://schemas.microsoft.com/office/drawing/2014/main" id="{58B5C66F-9844-42C1-A08C-DC79DC8E7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115" y="1790853"/>
            <a:ext cx="5110523" cy="366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40371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99"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5" name="CaixaDeTexto 4"/>
          <p:cNvSpPr txBox="1"/>
          <p:nvPr/>
        </p:nvSpPr>
        <p:spPr>
          <a:xfrm>
            <a:off x="142875" y="1071563"/>
            <a:ext cx="8786813" cy="400050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000" b="1" i="0" u="none" strike="noStrike" kern="0" cap="none" spc="0" normalizeH="0" baseline="0" noProof="0" dirty="0">
                <a:ln>
                  <a:noFill/>
                </a:ln>
                <a:solidFill>
                  <a:srgbClr val="1F497D"/>
                </a:solidFill>
                <a:effectLst/>
                <a:uLnTx/>
                <a:uFillTx/>
                <a:latin typeface="Calibri"/>
                <a:ea typeface="+mn-ea"/>
                <a:cs typeface="Arial" panose="020B0604020202020204" pitchFamily="34" charset="0"/>
              </a:rPr>
              <a:t>Conceitos Básicos</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Habitat: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Local onde o indivíduo ou a espécie pode ser encontrado. Corresponde a seu “endereço” no ecossistema onde vive.</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Nicho Ecológico: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Papel desempenhado pelo organismo no ecossistema. Define o modo de vida único e particular que cada espécie explora no hábitat.</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err="1">
                <a:ln>
                  <a:noFill/>
                </a:ln>
                <a:solidFill>
                  <a:sysClr val="windowText" lastClr="000000"/>
                </a:solidFill>
                <a:effectLst/>
                <a:uLnTx/>
                <a:uFillTx/>
                <a:latin typeface="Calibri"/>
                <a:ea typeface="+mn-ea"/>
                <a:cs typeface="Arial" panose="020B0604020202020204" pitchFamily="34" charset="0"/>
              </a:rPr>
              <a:t>Ecótone</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Região de transição entre dois ecossistemas. Apresenta grande biodiversidade.</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Bioma: </a:t>
            </a:r>
            <a:r>
              <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Conjunto de ecossistemas com características relativamente uniformes de clima, solo, fauna e flora. Exemplos de biomas brasileiros: Cerrado, Mata Atlântica, Caatinga e Pampas.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7" name="Title 6">
            <a:extLst>
              <a:ext uri="{FF2B5EF4-FFF2-40B4-BE49-F238E27FC236}">
                <a16:creationId xmlns:a16="http://schemas.microsoft.com/office/drawing/2014/main" id="{EB635935-12B7-4E17-8AD1-2ACAA738384B}"/>
              </a:ext>
            </a:extLst>
          </p:cNvPr>
          <p:cNvSpPr>
            <a:spLocks noGrp="1"/>
          </p:cNvSpPr>
          <p:nvPr>
            <p:ph type="title"/>
          </p:nvPr>
        </p:nvSpPr>
        <p:spPr/>
        <p:txBody>
          <a:bodyPr/>
          <a:lstStyle/>
          <a:p>
            <a:endParaRPr lang="pt-BR"/>
          </a:p>
        </p:txBody>
      </p:sp>
      <p:pic>
        <p:nvPicPr>
          <p:cNvPr id="10" name="Picture 3">
            <a:extLst>
              <a:ext uri="{FF2B5EF4-FFF2-40B4-BE49-F238E27FC236}">
                <a16:creationId xmlns:a16="http://schemas.microsoft.com/office/drawing/2014/main" id="{1B92D8CD-4F9E-40BB-BB44-3E8D3B42D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64" y="1717675"/>
            <a:ext cx="7321721" cy="4680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121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pic>
        <p:nvPicPr>
          <p:cNvPr id="14" name="Picture 1029" descr="conjuntivo_html_m4a557968">
            <a:extLst>
              <a:ext uri="{FF2B5EF4-FFF2-40B4-BE49-F238E27FC236}">
                <a16:creationId xmlns:a16="http://schemas.microsoft.com/office/drawing/2014/main" id="{FBC0284A-2838-47E9-9DCA-761D67160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811" y="2905406"/>
            <a:ext cx="4482703" cy="268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30">
            <a:extLst>
              <a:ext uri="{FF2B5EF4-FFF2-40B4-BE49-F238E27FC236}">
                <a16:creationId xmlns:a16="http://schemas.microsoft.com/office/drawing/2014/main" id="{205481FF-0F00-47AF-B800-B33AD3D9A59D}"/>
              </a:ext>
            </a:extLst>
          </p:cNvPr>
          <p:cNvSpPr txBox="1">
            <a:spLocks noChangeArrowheads="1"/>
          </p:cNvSpPr>
          <p:nvPr/>
        </p:nvSpPr>
        <p:spPr bwMode="auto">
          <a:xfrm>
            <a:off x="2195736" y="2993942"/>
            <a:ext cx="217527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Constituído por grande quantidade de material extracelular</a:t>
            </a:r>
          </a:p>
          <a:p>
            <a:pPr defTabSz="685800" eaLnBrk="1" fontAlgn="auto" hangingPunct="1">
              <a:spcBef>
                <a:spcPct val="0"/>
              </a:spcBef>
              <a:spcAft>
                <a:spcPts val="0"/>
              </a:spcAft>
              <a:buClrTx/>
              <a:buSzTx/>
              <a:buNone/>
            </a:pPr>
            <a:endParaRPr lang="pt-BR" altLang="pt-BR" sz="1800" b="1" dirty="0">
              <a:solidFill>
                <a:prstClr val="black"/>
              </a:solidFill>
              <a:latin typeface="Arial" panose="020B0604020202020204" pitchFamily="34" charset="0"/>
              <a:cs typeface="+mn-cs"/>
            </a:endParaRPr>
          </a:p>
          <a:p>
            <a:pPr defTabSz="685800" eaLnBrk="1" fontAlgn="auto" hangingPunct="1">
              <a:spcBef>
                <a:spcPct val="0"/>
              </a:spcBef>
              <a:spcAft>
                <a:spcPts val="0"/>
              </a:spcAft>
              <a:buClrTx/>
              <a:buSzTx/>
              <a:buNone/>
            </a:pPr>
            <a:r>
              <a:rPr lang="pt-BR" altLang="pt-BR" sz="1800" b="1" dirty="0">
                <a:solidFill>
                  <a:prstClr val="black"/>
                </a:solidFill>
                <a:latin typeface="Arial" panose="020B0604020202020204" pitchFamily="34" charset="0"/>
                <a:cs typeface="+mn-cs"/>
              </a:rPr>
              <a:t>Função : Apoio e proteção</a:t>
            </a:r>
          </a:p>
        </p:txBody>
      </p:sp>
      <p:sp>
        <p:nvSpPr>
          <p:cNvPr id="16" name="Text Box 2">
            <a:extLst>
              <a:ext uri="{FF2B5EF4-FFF2-40B4-BE49-F238E27FC236}">
                <a16:creationId xmlns:a16="http://schemas.microsoft.com/office/drawing/2014/main" id="{ED872B90-C0BA-4954-A41B-F40E8554AECB}"/>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Conjuntivo</a:t>
            </a: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spTree>
    <p:extLst>
      <p:ext uri="{BB962C8B-B14F-4D97-AF65-F5344CB8AC3E}">
        <p14:creationId xmlns:p14="http://schemas.microsoft.com/office/powerpoint/2010/main" val="2610660442"/>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4" name="Title 3">
            <a:extLst>
              <a:ext uri="{FF2B5EF4-FFF2-40B4-BE49-F238E27FC236}">
                <a16:creationId xmlns:a16="http://schemas.microsoft.com/office/drawing/2014/main" id="{4822B43F-2B9D-4BCA-A548-C969249B3D4C}"/>
              </a:ext>
            </a:extLst>
          </p:cNvPr>
          <p:cNvSpPr>
            <a:spLocks noGrp="1"/>
          </p:cNvSpPr>
          <p:nvPr>
            <p:ph type="title"/>
          </p:nvPr>
        </p:nvSpPr>
        <p:spPr/>
        <p:txBody>
          <a:bodyPr/>
          <a:lstStyle/>
          <a:p>
            <a:endParaRPr lang="pt-BR"/>
          </a:p>
        </p:txBody>
      </p:sp>
      <p:sp>
        <p:nvSpPr>
          <p:cNvPr id="19" name="CaixaDeTexto 11">
            <a:extLst>
              <a:ext uri="{FF2B5EF4-FFF2-40B4-BE49-F238E27FC236}">
                <a16:creationId xmlns:a16="http://schemas.microsoft.com/office/drawing/2014/main" id="{360061C8-84E2-41CF-A31C-2DB44DF31190}"/>
              </a:ext>
            </a:extLst>
          </p:cNvPr>
          <p:cNvSpPr txBox="1"/>
          <p:nvPr/>
        </p:nvSpPr>
        <p:spPr>
          <a:xfrm>
            <a:off x="611560" y="479487"/>
            <a:ext cx="1752508" cy="1061829"/>
          </a:xfrm>
          <a:prstGeom prst="rect">
            <a:avLst/>
          </a:prstGeom>
          <a:noFill/>
        </p:spPr>
        <p:txBody>
          <a:bodyPr wrap="square" rtlCol="0">
            <a:spAutoFit/>
          </a:bodyPr>
          <a:lstStyle/>
          <a:p>
            <a:pPr algn="ctr" defTabSz="685800" eaLnBrk="1" fontAlgn="auto" hangingPunct="1">
              <a:spcBef>
                <a:spcPts val="0"/>
              </a:spcBef>
              <a:spcAft>
                <a:spcPts val="0"/>
              </a:spcAft>
            </a:pPr>
            <a:r>
              <a:rPr lang="pt-BR" sz="2100" b="1" dirty="0">
                <a:solidFill>
                  <a:prstClr val="black"/>
                </a:solidFill>
                <a:latin typeface="Calibri" panose="020F0502020204030204"/>
                <a:cs typeface="+mn-cs"/>
              </a:rPr>
              <a:t>Tipos de Tecidos Conjuntivos </a:t>
            </a:r>
            <a:endParaRPr lang="pt-BR" sz="2400" dirty="0">
              <a:solidFill>
                <a:prstClr val="black"/>
              </a:solidFill>
              <a:latin typeface="Calibri" panose="020F0502020204030204"/>
              <a:cs typeface="+mn-cs"/>
            </a:endParaRPr>
          </a:p>
        </p:txBody>
      </p:sp>
      <p:pic>
        <p:nvPicPr>
          <p:cNvPr id="35842" name="Picture 2">
            <a:extLst>
              <a:ext uri="{FF2B5EF4-FFF2-40B4-BE49-F238E27FC236}">
                <a16:creationId xmlns:a16="http://schemas.microsoft.com/office/drawing/2014/main" id="{9CA79E10-D5F0-4449-9180-873A3841B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590" y="1818427"/>
            <a:ext cx="5411388" cy="381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67489"/>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3" name="Título 1">
            <a:extLst>
              <a:ext uri="{FF2B5EF4-FFF2-40B4-BE49-F238E27FC236}">
                <a16:creationId xmlns:a16="http://schemas.microsoft.com/office/drawing/2014/main" id="{9886F6D1-C87B-4E02-8CBE-C454C88AA2C1}"/>
              </a:ext>
            </a:extLst>
          </p:cNvPr>
          <p:cNvSpPr>
            <a:spLocks noGrp="1"/>
          </p:cNvSpPr>
          <p:nvPr>
            <p:ph type="title"/>
          </p:nvPr>
        </p:nvSpPr>
        <p:spPr/>
        <p:txBody>
          <a:bodyPr/>
          <a:lstStyle/>
          <a:p>
            <a:r>
              <a:rPr lang="pt-BR" altLang="pt-BR" b="1" dirty="0"/>
              <a:t>Histologia</a:t>
            </a:r>
          </a:p>
        </p:txBody>
      </p:sp>
      <p:pic>
        <p:nvPicPr>
          <p:cNvPr id="14" name="Picture 6" descr="nervoso_html_m3b48ce60">
            <a:extLst>
              <a:ext uri="{FF2B5EF4-FFF2-40B4-BE49-F238E27FC236}">
                <a16:creationId xmlns:a16="http://schemas.microsoft.com/office/drawing/2014/main" id="{70BD4DBF-176A-474C-B92E-ED442FCE6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819" y="3316950"/>
            <a:ext cx="4114800" cy="20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15E87400-8C7B-443E-955B-84B145AD1581}"/>
              </a:ext>
            </a:extLst>
          </p:cNvPr>
          <p:cNvSpPr txBox="1">
            <a:spLocks noChangeArrowheads="1"/>
          </p:cNvSpPr>
          <p:nvPr/>
        </p:nvSpPr>
        <p:spPr bwMode="auto">
          <a:xfrm>
            <a:off x="2221973" y="3100255"/>
            <a:ext cx="21131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Bef>
                <a:spcPct val="0"/>
              </a:spcBef>
              <a:spcAft>
                <a:spcPts val="0"/>
              </a:spcAft>
              <a:buClrTx/>
              <a:buSzTx/>
              <a:buNone/>
            </a:pPr>
            <a:r>
              <a:rPr lang="pt-BR" altLang="pt-BR" sz="1800" b="1">
                <a:solidFill>
                  <a:prstClr val="black"/>
                </a:solidFill>
                <a:latin typeface="Arial" panose="020B0604020202020204" pitchFamily="34" charset="0"/>
                <a:cs typeface="+mn-cs"/>
              </a:rPr>
              <a:t>Células com longos prolongamentos</a:t>
            </a:r>
          </a:p>
          <a:p>
            <a:pPr defTabSz="685800" eaLnBrk="1" fontAlgn="auto" hangingPunct="1">
              <a:spcBef>
                <a:spcPct val="0"/>
              </a:spcBef>
              <a:spcAft>
                <a:spcPts val="0"/>
              </a:spcAft>
              <a:buClrTx/>
              <a:buSzTx/>
              <a:buNone/>
            </a:pPr>
            <a:endParaRPr lang="pt-BR" altLang="pt-BR" sz="1800" b="1">
              <a:solidFill>
                <a:prstClr val="black"/>
              </a:solidFill>
              <a:latin typeface="Arial" panose="020B0604020202020204" pitchFamily="34" charset="0"/>
              <a:cs typeface="+mn-cs"/>
            </a:endParaRPr>
          </a:p>
          <a:p>
            <a:pPr defTabSz="685800" eaLnBrk="1" fontAlgn="auto" hangingPunct="1">
              <a:spcBef>
                <a:spcPct val="0"/>
              </a:spcBef>
              <a:spcAft>
                <a:spcPts val="0"/>
              </a:spcAft>
              <a:buClrTx/>
              <a:buSzTx/>
              <a:buNone/>
            </a:pPr>
            <a:r>
              <a:rPr lang="pt-BR" altLang="pt-BR" sz="1800" b="1">
                <a:solidFill>
                  <a:prstClr val="black"/>
                </a:solidFill>
                <a:latin typeface="Arial" panose="020B0604020202020204" pitchFamily="34" charset="0"/>
                <a:cs typeface="+mn-cs"/>
              </a:rPr>
              <a:t>Função: Transmissão de impulsos nervosos</a:t>
            </a:r>
          </a:p>
        </p:txBody>
      </p:sp>
      <p:sp>
        <p:nvSpPr>
          <p:cNvPr id="16" name="Text Box 2">
            <a:extLst>
              <a:ext uri="{FF2B5EF4-FFF2-40B4-BE49-F238E27FC236}">
                <a16:creationId xmlns:a16="http://schemas.microsoft.com/office/drawing/2014/main" id="{4CDF62AB-4F76-4DE2-B1D2-D67CFA7ADFCF}"/>
              </a:ext>
            </a:extLst>
          </p:cNvPr>
          <p:cNvSpPr txBox="1">
            <a:spLocks noChangeArrowheads="1"/>
          </p:cNvSpPr>
          <p:nvPr/>
        </p:nvSpPr>
        <p:spPr bwMode="auto">
          <a:xfrm>
            <a:off x="910038" y="1082898"/>
            <a:ext cx="5086350"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685800" eaLnBrk="1" fontAlgn="auto" hangingPunct="1">
              <a:spcAft>
                <a:spcPts val="0"/>
              </a:spcAft>
              <a:buClrTx/>
              <a:buSzTx/>
              <a:buNone/>
            </a:pPr>
            <a:r>
              <a:rPr lang="pt-BR" altLang="pt-BR" sz="2400" b="1" dirty="0">
                <a:solidFill>
                  <a:prstClr val="black"/>
                </a:solidFill>
                <a:latin typeface="Times New Roman" panose="02020603050405020304" pitchFamily="18" charset="0"/>
                <a:cs typeface="Times New Roman" panose="02020603050405020304" pitchFamily="18" charset="0"/>
              </a:rPr>
              <a:t>Tipos básicos de tecidos: </a:t>
            </a:r>
          </a:p>
          <a:p>
            <a:pPr defTabSz="685800" eaLnBrk="1" fontAlgn="auto" hangingPunct="1">
              <a:spcAft>
                <a:spcPts val="0"/>
              </a:spcAft>
              <a:buClrTx/>
              <a:buSzTx/>
              <a:buFontTx/>
              <a:buChar char="•"/>
            </a:pPr>
            <a:r>
              <a:rPr lang="pt-BR" altLang="pt-BR" sz="2400" b="1" dirty="0">
                <a:solidFill>
                  <a:srgbClr val="CC0000"/>
                </a:solidFill>
                <a:latin typeface="Times New Roman" panose="02020603050405020304" pitchFamily="18" charset="0"/>
                <a:cs typeface="Times New Roman" panose="02020603050405020304" pitchFamily="18" charset="0"/>
              </a:rPr>
              <a:t> Nervoso</a:t>
            </a: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Aft>
                <a:spcPts val="0"/>
              </a:spcAft>
              <a:buClrTx/>
              <a:buSzTx/>
              <a:buFontTx/>
              <a:buChar char="•"/>
            </a:pPr>
            <a:endParaRPr lang="pt-BR" altLang="pt-BR" sz="2400" b="1" dirty="0">
              <a:solidFill>
                <a:prstClr val="white"/>
              </a:solidFill>
              <a:latin typeface="Times New Roman" panose="02020603050405020304" pitchFamily="18" charset="0"/>
              <a:cs typeface="Times New Roman" panose="02020603050405020304" pitchFamily="18" charset="0"/>
            </a:endParaRPr>
          </a:p>
          <a:p>
            <a:pPr defTabSz="685800" eaLnBrk="1" fontAlgn="auto" hangingPunct="1">
              <a:spcBef>
                <a:spcPct val="50000"/>
              </a:spcBef>
              <a:spcAft>
                <a:spcPts val="0"/>
              </a:spcAft>
              <a:buClrTx/>
              <a:buSzTx/>
              <a:buNone/>
            </a:pPr>
            <a:endParaRPr lang="pt-BR" altLang="pt-BR" sz="1800" dirty="0">
              <a:solidFill>
                <a:prstClr val="white"/>
              </a:solidFill>
              <a:latin typeface="Tahoma" panose="020B0604030504040204" pitchFamily="34" charset="0"/>
              <a:cs typeface="+mn-cs"/>
            </a:endParaRPr>
          </a:p>
        </p:txBody>
      </p:sp>
    </p:spTree>
    <p:extLst>
      <p:ext uri="{BB962C8B-B14F-4D97-AF65-F5344CB8AC3E}">
        <p14:creationId xmlns:p14="http://schemas.microsoft.com/office/powerpoint/2010/main" val="129052680"/>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11"/>
          <p:cNvSpPr txBox="1"/>
          <p:nvPr/>
        </p:nvSpPr>
        <p:spPr>
          <a:xfrm>
            <a:off x="453981" y="1700808"/>
            <a:ext cx="8337157" cy="3831818"/>
          </a:xfrm>
          <a:prstGeom prst="rect">
            <a:avLst/>
          </a:prstGeom>
          <a:noFill/>
        </p:spPr>
        <p:txBody>
          <a:bodyPr wrap="square" rtlCol="0">
            <a:spAutoFit/>
          </a:bodyPr>
          <a:lstStyle/>
          <a:p>
            <a:pPr algn="just" defTabSz="685800" eaLnBrk="1" fontAlgn="auto" hangingPunct="1">
              <a:spcBef>
                <a:spcPts val="0"/>
              </a:spcBef>
              <a:spcAft>
                <a:spcPts val="0"/>
              </a:spcAft>
            </a:pPr>
            <a:r>
              <a:rPr lang="pt-BR" sz="1350" dirty="0">
                <a:solidFill>
                  <a:prstClr val="black"/>
                </a:solidFill>
                <a:latin typeface="Calibri" panose="020F0502020204030204"/>
                <a:cs typeface="+mn-cs"/>
              </a:rPr>
              <a:t>(</a:t>
            </a:r>
            <a:r>
              <a:rPr lang="pt-BR" sz="1350" b="1" dirty="0">
                <a:solidFill>
                  <a:prstClr val="black"/>
                </a:solidFill>
                <a:latin typeface="Calibri" panose="020F0502020204030204"/>
                <a:cs typeface="+mn-cs"/>
              </a:rPr>
              <a:t>ENEM</a:t>
            </a:r>
            <a:r>
              <a:rPr lang="pt-BR" sz="1350" dirty="0">
                <a:solidFill>
                  <a:prstClr val="black"/>
                </a:solidFill>
                <a:latin typeface="Calibri" panose="020F0502020204030204"/>
                <a:cs typeface="+mn-cs"/>
              </a:rPr>
              <a:t>) Um paciente deu entrada em um pronto-socorro apresentando os seguintes sintomas: cansaço, dificuldade em respirar e sangramento nasal. O médico solicitou um  hemograma ao paciente para definir umdiagnóstico. Os resultados estão dispostos na tabela:</a:t>
            </a: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endParaRPr lang="pt-BR" sz="1350" dirty="0">
              <a:solidFill>
                <a:prstClr val="black"/>
              </a:solidFill>
              <a:latin typeface="Calibri" panose="020F0502020204030204"/>
              <a:cs typeface="+mn-cs"/>
            </a:endParaRPr>
          </a:p>
          <a:p>
            <a:pPr defTabSz="685800" eaLnBrk="1" fontAlgn="auto" hangingPunct="1">
              <a:spcBef>
                <a:spcPts val="0"/>
              </a:spcBef>
              <a:spcAft>
                <a:spcPts val="0"/>
              </a:spcAft>
            </a:pPr>
            <a:r>
              <a:rPr lang="pt-BR" sz="1350" dirty="0">
                <a:solidFill>
                  <a:prstClr val="black"/>
                </a:solidFill>
                <a:latin typeface="Calibri" panose="020F0502020204030204"/>
                <a:cs typeface="+mn-cs"/>
              </a:rPr>
              <a:t> </a:t>
            </a:r>
          </a:p>
          <a:p>
            <a:pPr defTabSz="685800" eaLnBrk="1" fontAlgn="auto" hangingPunct="1">
              <a:spcBef>
                <a:spcPts val="0"/>
              </a:spcBef>
              <a:spcAft>
                <a:spcPts val="0"/>
              </a:spcAft>
            </a:pPr>
            <a:r>
              <a:rPr lang="pt-BR" sz="1350" dirty="0">
                <a:solidFill>
                  <a:prstClr val="black"/>
                </a:solidFill>
                <a:latin typeface="Calibri" panose="020F0502020204030204"/>
                <a:cs typeface="+mn-cs"/>
              </a:rPr>
              <a:t>Relacionando os sintomas apresentados pelo paciente com os resultados de seu hemograma, constata-se que</a:t>
            </a:r>
          </a:p>
          <a:p>
            <a:pPr defTabSz="685800" eaLnBrk="1" fontAlgn="auto" hangingPunct="1">
              <a:spcBef>
                <a:spcPts val="0"/>
              </a:spcBef>
              <a:spcAft>
                <a:spcPts val="0"/>
              </a:spcAft>
            </a:pPr>
            <a:r>
              <a:rPr lang="pt-BR" sz="1350" dirty="0">
                <a:solidFill>
                  <a:prstClr val="black"/>
                </a:solidFill>
                <a:latin typeface="Calibri" panose="020F0502020204030204"/>
                <a:cs typeface="+mn-cs"/>
              </a:rPr>
              <a:t>a) o sangramento nasal é devido à baixa quantidade de plaquetas, que são responsáveis pela coagulação sanguínea.</a:t>
            </a:r>
          </a:p>
          <a:p>
            <a:pPr defTabSz="685800" eaLnBrk="1" fontAlgn="auto" hangingPunct="1">
              <a:spcBef>
                <a:spcPts val="0"/>
              </a:spcBef>
              <a:spcAft>
                <a:spcPts val="0"/>
              </a:spcAft>
            </a:pPr>
            <a:r>
              <a:rPr lang="pt-BR" sz="1350" dirty="0">
                <a:solidFill>
                  <a:prstClr val="black"/>
                </a:solidFill>
                <a:latin typeface="Calibri" panose="020F0502020204030204"/>
                <a:cs typeface="+mn-cs"/>
              </a:rPr>
              <a:t>b) o cansaço ocorreu em função da quantidade de glóbulos brancos, que são responsáveis pela coagulação sanguínea.</a:t>
            </a:r>
          </a:p>
          <a:p>
            <a:pPr defTabSz="685800" eaLnBrk="1" fontAlgn="auto" hangingPunct="1">
              <a:spcBef>
                <a:spcPts val="0"/>
              </a:spcBef>
              <a:spcAft>
                <a:spcPts val="0"/>
              </a:spcAft>
            </a:pPr>
            <a:r>
              <a:rPr lang="pt-BR" sz="1350" dirty="0">
                <a:solidFill>
                  <a:prstClr val="black"/>
                </a:solidFill>
                <a:latin typeface="Calibri" panose="020F0502020204030204"/>
                <a:cs typeface="+mn-cs"/>
              </a:rPr>
              <a:t>c) a dificuldade respiratória ocorreu da baixa quantidade de glóbulos vermelhos, que são responsáveis pela defesa imunológica.</a:t>
            </a:r>
          </a:p>
          <a:p>
            <a:pPr defTabSz="685800" eaLnBrk="1" fontAlgn="auto" hangingPunct="1">
              <a:spcBef>
                <a:spcPts val="0"/>
              </a:spcBef>
              <a:spcAft>
                <a:spcPts val="0"/>
              </a:spcAft>
            </a:pPr>
            <a:r>
              <a:rPr lang="pt-BR" sz="1350" dirty="0">
                <a:solidFill>
                  <a:prstClr val="black"/>
                </a:solidFill>
                <a:latin typeface="Calibri" panose="020F0502020204030204"/>
                <a:cs typeface="+mn-cs"/>
              </a:rPr>
              <a:t>d) o sangramento nasal é decorrente da baixa quantidade de glóbulos brancos, que são responsáveis pelo transporte de gases no sangue.</a:t>
            </a:r>
          </a:p>
          <a:p>
            <a:pPr defTabSz="685800" eaLnBrk="1" fontAlgn="auto" hangingPunct="1">
              <a:spcBef>
                <a:spcPts val="0"/>
              </a:spcBef>
              <a:spcAft>
                <a:spcPts val="0"/>
              </a:spcAft>
            </a:pPr>
            <a:r>
              <a:rPr lang="pt-BR" sz="1350" dirty="0">
                <a:solidFill>
                  <a:prstClr val="black"/>
                </a:solidFill>
                <a:latin typeface="Calibri" panose="020F0502020204030204"/>
                <a:cs typeface="+mn-cs"/>
              </a:rPr>
              <a:t>e) a dificuldade respiratória ocorreu pela quantidade de plaquetas, que são responsáveis pelo transporte de oxigênio no sangue.</a:t>
            </a:r>
          </a:p>
        </p:txBody>
      </p:sp>
      <p:sp>
        <p:nvSpPr>
          <p:cNvPr id="2" name="Oval 1">
            <a:extLst>
              <a:ext uri="{FF2B5EF4-FFF2-40B4-BE49-F238E27FC236}">
                <a16:creationId xmlns:a16="http://schemas.microsoft.com/office/drawing/2014/main" id="{705D9D68-518C-4F0C-B20D-C54EF5EAF89D}"/>
              </a:ext>
            </a:extLst>
          </p:cNvPr>
          <p:cNvSpPr/>
          <p:nvPr/>
        </p:nvSpPr>
        <p:spPr>
          <a:xfrm>
            <a:off x="453421" y="3575357"/>
            <a:ext cx="244699" cy="24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10E6C0F2-F009-4027-B0E4-9E2BE963DF56}"/>
              </a:ext>
            </a:extLst>
          </p:cNvPr>
          <p:cNvPicPr>
            <a:picLocks noChangeAspect="1"/>
          </p:cNvPicPr>
          <p:nvPr/>
        </p:nvPicPr>
        <p:blipFill>
          <a:blip r:embed="rId2"/>
          <a:stretch>
            <a:fillRect/>
          </a:stretch>
        </p:blipFill>
        <p:spPr>
          <a:xfrm>
            <a:off x="2912152" y="2377090"/>
            <a:ext cx="3319697" cy="939537"/>
          </a:xfrm>
          <a:prstGeom prst="rect">
            <a:avLst/>
          </a:prstGeom>
        </p:spPr>
      </p:pic>
      <p:sp>
        <p:nvSpPr>
          <p:cNvPr id="5" name="Title 4">
            <a:extLst>
              <a:ext uri="{FF2B5EF4-FFF2-40B4-BE49-F238E27FC236}">
                <a16:creationId xmlns:a16="http://schemas.microsoft.com/office/drawing/2014/main" id="{51FD8C2A-CF8B-47EA-91C3-FE3A84F1F5D7}"/>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676192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7521131"/>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4" name="Title 3">
            <a:extLst>
              <a:ext uri="{FF2B5EF4-FFF2-40B4-BE49-F238E27FC236}">
                <a16:creationId xmlns:a16="http://schemas.microsoft.com/office/drawing/2014/main" id="{8E7E06D7-79B4-4FA9-9B79-6A5B2DDBE8B4}"/>
              </a:ext>
            </a:extLst>
          </p:cNvPr>
          <p:cNvSpPr>
            <a:spLocks noGrp="1"/>
          </p:cNvSpPr>
          <p:nvPr>
            <p:ph type="title"/>
          </p:nvPr>
        </p:nvSpPr>
        <p:spPr/>
        <p:txBody>
          <a:bodyPr/>
          <a:lstStyle/>
          <a:p>
            <a:endParaRPr lang="pt-BR"/>
          </a:p>
        </p:txBody>
      </p:sp>
      <p:pic>
        <p:nvPicPr>
          <p:cNvPr id="50178" name="Picture 2" descr="Imagem relacionada">
            <a:extLst>
              <a:ext uri="{FF2B5EF4-FFF2-40B4-BE49-F238E27FC236}">
                <a16:creationId xmlns:a16="http://schemas.microsoft.com/office/drawing/2014/main" id="{E62EE589-E322-4784-8EBA-14A154B7BC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4"/>
          <a:stretch/>
        </p:blipFill>
        <p:spPr bwMode="auto">
          <a:xfrm>
            <a:off x="523238" y="158765"/>
            <a:ext cx="7218507" cy="5143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637844"/>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6916524"/>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7" name="Rectangle 2">
            <a:extLst>
              <a:ext uri="{FF2B5EF4-FFF2-40B4-BE49-F238E27FC236}">
                <a16:creationId xmlns:a16="http://schemas.microsoft.com/office/drawing/2014/main" id="{F2B61E0D-2335-45E9-A788-48FAC16390F3}"/>
              </a:ext>
            </a:extLst>
          </p:cNvPr>
          <p:cNvSpPr txBox="1">
            <a:spLocks noChangeArrowheads="1"/>
          </p:cNvSpPr>
          <p:nvPr/>
        </p:nvSpPr>
        <p:spPr bwMode="auto">
          <a:xfrm>
            <a:off x="1547665" y="2079253"/>
            <a:ext cx="5625467" cy="35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16801" rIns="68580" bIns="34290" numCol="2"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93765" indent="-220323" defTabSz="685800" eaLnBrk="1" hangingPunct="1">
              <a:lnSpc>
                <a:spcPct val="250000"/>
              </a:lnSpc>
              <a:buSzPct val="45000"/>
              <a:buFont typeface="Wingdings" pitchFamily="2" charset="2"/>
              <a:buChar char=""/>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endParaRPr lang="pt-BR" sz="1905" b="1" i="1" dirty="0">
              <a:solidFill>
                <a:srgbClr val="ED7D31">
                  <a:lumMod val="75000"/>
                </a:srgbClr>
              </a:solidFill>
              <a:latin typeface="Calibri" panose="020F0502020204030204"/>
            </a:endParaRPr>
          </a:p>
        </p:txBody>
      </p:sp>
      <p:sp>
        <p:nvSpPr>
          <p:cNvPr id="19" name="CaixaDeTexto 8">
            <a:extLst>
              <a:ext uri="{FF2B5EF4-FFF2-40B4-BE49-F238E27FC236}">
                <a16:creationId xmlns:a16="http://schemas.microsoft.com/office/drawing/2014/main" id="{5CF2A205-CDE1-49AD-9E0D-6DDABE349B5D}"/>
              </a:ext>
            </a:extLst>
          </p:cNvPr>
          <p:cNvSpPr txBox="1"/>
          <p:nvPr/>
        </p:nvSpPr>
        <p:spPr>
          <a:xfrm>
            <a:off x="440540" y="188640"/>
            <a:ext cx="8066702" cy="5878532"/>
          </a:xfrm>
          <a:prstGeom prst="rect">
            <a:avLst/>
          </a:prstGeom>
          <a:noFill/>
        </p:spPr>
        <p:txBody>
          <a:bodyPr wrap="square">
            <a:spAutoFit/>
          </a:bodyPr>
          <a:lstStyle/>
          <a:p>
            <a:pPr marL="257175" indent="-257175" algn="just" defTabSz="685800" eaLnBrk="1" fontAlgn="auto" hangingPunct="1">
              <a:spcBef>
                <a:spcPts val="0"/>
              </a:spcBef>
              <a:spcAft>
                <a:spcPts val="0"/>
              </a:spcAft>
              <a:defRPr/>
            </a:pPr>
            <a:endParaRPr lang="pt-BR" sz="1600" b="1" dirty="0">
              <a:solidFill>
                <a:srgbClr val="FF0000"/>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600" b="1" dirty="0">
                <a:solidFill>
                  <a:srgbClr val="FF0000"/>
                </a:solidFill>
                <a:latin typeface="Tahoma" pitchFamily="34" charset="0"/>
                <a:cs typeface="Tahoma" pitchFamily="34" charset="0"/>
              </a:rPr>
              <a:t>Transmissão de Doenças</a:t>
            </a:r>
          </a:p>
          <a:p>
            <a:pPr marL="257175" indent="-257175" algn="just" defTabSz="685800" eaLnBrk="1" fontAlgn="auto" hangingPunct="1">
              <a:spcBef>
                <a:spcPts val="0"/>
              </a:spcBef>
              <a:spcAft>
                <a:spcPts val="0"/>
              </a:spcAft>
              <a:buFontTx/>
              <a:buAutoNum type="arabicParenR"/>
              <a:defRPr/>
            </a:pPr>
            <a:endParaRPr lang="pt-BR" sz="1600" dirty="0">
              <a:solidFill>
                <a:prstClr val="black"/>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a:cs typeface="Tahoma" pitchFamily="34" charset="0"/>
              </a:rPr>
              <a:t>Transmissão por contato</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Direto: </a:t>
            </a:r>
            <a:r>
              <a:rPr lang="pt-BR" sz="1600" dirty="0">
                <a:solidFill>
                  <a:prstClr val="black"/>
                </a:solidFill>
                <a:latin typeface="Calibri"/>
                <a:cs typeface="Tahoma" pitchFamily="34" charset="0"/>
              </a:rPr>
              <a:t>contato de pessoa a pessoa diretamente sem nenhum objeto intermediário envolvido.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Toque, beijo e relação sexual. (resfriado, hepatite A, sarampo, sífilis, herpes, etc.)</a:t>
            </a:r>
          </a:p>
          <a:p>
            <a:pPr marL="257175" indent="-257175" algn="just" defTabSz="685800" eaLnBrk="1" fontAlgn="auto" hangingPunct="1">
              <a:spcBef>
                <a:spcPts val="0"/>
              </a:spcBef>
              <a:spcAft>
                <a:spcPts val="0"/>
              </a:spcAft>
              <a:defRPr/>
            </a:pPr>
            <a:r>
              <a:rPr lang="pt-BR" sz="4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Indireto: </a:t>
            </a:r>
            <a:r>
              <a:rPr lang="pt-BR" sz="1600" dirty="0">
                <a:solidFill>
                  <a:prstClr val="black"/>
                </a:solidFill>
                <a:latin typeface="Calibri"/>
                <a:cs typeface="Tahoma" pitchFamily="34" charset="0"/>
              </a:rPr>
              <a:t>Quando o microrganismo	é transmitido por meio de um objeto inanimado.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Tecidos, lenços, toalhas, roupas íntimas, copos, dinheiro, termômetros, etc.</a:t>
            </a:r>
          </a:p>
          <a:p>
            <a:pPr marL="257175" indent="-257175" algn="just" defTabSz="685800" eaLnBrk="1" fontAlgn="auto" hangingPunct="1">
              <a:spcBef>
                <a:spcPts val="0"/>
              </a:spcBef>
              <a:spcAft>
                <a:spcPts val="0"/>
              </a:spcAft>
              <a:defRPr/>
            </a:pPr>
            <a:endParaRPr lang="pt-BR" sz="4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Transmissão por gotículas: </a:t>
            </a:r>
            <a:r>
              <a:rPr lang="pt-BR" sz="1600" dirty="0">
                <a:solidFill>
                  <a:prstClr val="black"/>
                </a:solidFill>
                <a:latin typeface="Calibri"/>
                <a:cs typeface="Tahoma" pitchFamily="34" charset="0"/>
              </a:rPr>
              <a:t>Microrganismos são transmitidos por meio de gotículas de saliva eliminadas no ar por meio da tosse, espirro, risada ou conversa.</a:t>
            </a:r>
          </a:p>
          <a:p>
            <a:pPr marL="257175" indent="-257175" algn="just" defTabSz="685800" eaLnBrk="1" fontAlgn="auto" hangingPunct="1">
              <a:spcBef>
                <a:spcPts val="0"/>
              </a:spcBef>
              <a:spcAft>
                <a:spcPts val="0"/>
              </a:spcAft>
              <a:defRPr/>
            </a:pPr>
            <a:endParaRPr lang="pt-BR" sz="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a:cs typeface="Tahoma" pitchFamily="34" charset="0"/>
              </a:rPr>
              <a:t>Transmissão por veículo</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b="1" dirty="0">
                <a:solidFill>
                  <a:prstClr val="black"/>
                </a:solidFill>
                <a:latin typeface="Calibri"/>
                <a:cs typeface="Tahoma" pitchFamily="34" charset="0"/>
              </a:rPr>
              <a:t>	Água:  </a:t>
            </a:r>
            <a:r>
              <a:rPr lang="pt-BR" sz="1600" dirty="0">
                <a:solidFill>
                  <a:prstClr val="black"/>
                </a:solidFill>
                <a:latin typeface="Calibri"/>
                <a:cs typeface="Tahoma" pitchFamily="34" charset="0"/>
              </a:rPr>
              <a:t>microrganismos são transmitidos ao se ingerir água contaminada.</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Cólera e leptospirose.</a:t>
            </a:r>
          </a:p>
          <a:p>
            <a:pPr marL="257175" indent="-257175" algn="just" defTabSz="685800" eaLnBrk="1" fontAlgn="auto" hangingPunct="1">
              <a:spcBef>
                <a:spcPts val="0"/>
              </a:spcBef>
              <a:spcAft>
                <a:spcPts val="0"/>
              </a:spcAft>
              <a:defRPr/>
            </a:pPr>
            <a:r>
              <a:rPr lang="pt-BR" sz="4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Alimentos: </a:t>
            </a:r>
            <a:r>
              <a:rPr lang="pt-BR" sz="1600" dirty="0">
                <a:solidFill>
                  <a:prstClr val="black"/>
                </a:solidFill>
                <a:latin typeface="Calibri"/>
                <a:cs typeface="Tahoma" pitchFamily="34" charset="0"/>
              </a:rPr>
              <a:t>microrganismos são transmitidos ao se ingerir alimentos contaminados.</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a:t>
            </a:r>
            <a:r>
              <a:rPr lang="pt-BR" sz="1600" dirty="0" err="1">
                <a:solidFill>
                  <a:prstClr val="black"/>
                </a:solidFill>
                <a:latin typeface="Calibri"/>
                <a:cs typeface="Tahoma" pitchFamily="34" charset="0"/>
              </a:rPr>
              <a:t>Salmonelose</a:t>
            </a:r>
            <a:r>
              <a:rPr lang="pt-BR" sz="1600" dirty="0">
                <a:solidFill>
                  <a:prstClr val="black"/>
                </a:solidFill>
                <a:latin typeface="Calibri"/>
                <a:cs typeface="Tahoma" pitchFamily="34" charset="0"/>
              </a:rPr>
              <a:t> e teníase.</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Ar: </a:t>
            </a:r>
            <a:r>
              <a:rPr lang="pt-BR" sz="1600" dirty="0">
                <a:solidFill>
                  <a:prstClr val="black"/>
                </a:solidFill>
                <a:latin typeface="Calibri"/>
                <a:cs typeface="Tahoma" pitchFamily="34" charset="0"/>
              </a:rPr>
              <a:t>microrganismos são transmitidos ao se respirar ar contaminado.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Sarampo e tuberculose</a:t>
            </a:r>
          </a:p>
          <a:p>
            <a:pPr marL="600075" lvl="1"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p:txBody>
      </p:sp>
      <p:sp>
        <p:nvSpPr>
          <p:cNvPr id="4" name="Title 3">
            <a:extLst>
              <a:ext uri="{FF2B5EF4-FFF2-40B4-BE49-F238E27FC236}">
                <a16:creationId xmlns:a16="http://schemas.microsoft.com/office/drawing/2014/main" id="{C0B462EC-A893-4977-BDFE-4602417702F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473823154"/>
      </p:ext>
    </p:extLst>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7" name="Rectangle 2">
            <a:extLst>
              <a:ext uri="{FF2B5EF4-FFF2-40B4-BE49-F238E27FC236}">
                <a16:creationId xmlns:a16="http://schemas.microsoft.com/office/drawing/2014/main" id="{F2B61E0D-2335-45E9-A788-48FAC16390F3}"/>
              </a:ext>
            </a:extLst>
          </p:cNvPr>
          <p:cNvSpPr txBox="1">
            <a:spLocks noChangeArrowheads="1"/>
          </p:cNvSpPr>
          <p:nvPr/>
        </p:nvSpPr>
        <p:spPr bwMode="auto">
          <a:xfrm>
            <a:off x="1547665" y="2079253"/>
            <a:ext cx="5625467" cy="35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16801" rIns="68580" bIns="34290" numCol="2"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93765" indent="-220323" defTabSz="685800" eaLnBrk="1" hangingPunct="1">
              <a:lnSpc>
                <a:spcPct val="250000"/>
              </a:lnSpc>
              <a:buSzPct val="45000"/>
              <a:buFont typeface="Wingdings" pitchFamily="2" charset="2"/>
              <a:buChar char=""/>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endParaRPr lang="pt-BR" sz="1905" b="1" i="1" dirty="0">
              <a:solidFill>
                <a:srgbClr val="ED7D31">
                  <a:lumMod val="75000"/>
                </a:srgbClr>
              </a:solidFill>
              <a:latin typeface="Calibri" panose="020F0502020204030204"/>
            </a:endParaRPr>
          </a:p>
        </p:txBody>
      </p:sp>
      <p:sp>
        <p:nvSpPr>
          <p:cNvPr id="16" name="CaixaDeTexto 8">
            <a:extLst>
              <a:ext uri="{FF2B5EF4-FFF2-40B4-BE49-F238E27FC236}">
                <a16:creationId xmlns:a16="http://schemas.microsoft.com/office/drawing/2014/main" id="{A1403E49-8858-464B-A9FE-7A15EE294FBB}"/>
              </a:ext>
            </a:extLst>
          </p:cNvPr>
          <p:cNvSpPr txBox="1"/>
          <p:nvPr/>
        </p:nvSpPr>
        <p:spPr>
          <a:xfrm>
            <a:off x="158788" y="38679"/>
            <a:ext cx="6590110" cy="6832640"/>
          </a:xfrm>
          <a:prstGeom prst="rect">
            <a:avLst/>
          </a:prstGeom>
          <a:noFill/>
        </p:spPr>
        <p:txBody>
          <a:bodyPr>
            <a:spAutoFit/>
          </a:bodyPr>
          <a:lstStyle/>
          <a:p>
            <a:pPr marL="257175" indent="-257175" algn="just" defTabSz="685800" eaLnBrk="1" fontAlgn="auto" hangingPunct="1">
              <a:spcBef>
                <a:spcPts val="0"/>
              </a:spcBef>
              <a:spcAft>
                <a:spcPts val="0"/>
              </a:spcAft>
              <a:defRPr/>
            </a:pPr>
            <a:endParaRPr lang="pt-BR" sz="1600" b="1" dirty="0">
              <a:solidFill>
                <a:srgbClr val="FF0000"/>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600" b="1" dirty="0">
                <a:solidFill>
                  <a:srgbClr val="FF0000"/>
                </a:solidFill>
                <a:latin typeface="Tahoma" pitchFamily="34" charset="0"/>
                <a:cs typeface="Tahoma" pitchFamily="34" charset="0"/>
              </a:rPr>
              <a:t>Transmissão de Doenças</a:t>
            </a:r>
          </a:p>
          <a:p>
            <a:pPr marL="257175" indent="-257175" algn="just" defTabSz="685800" eaLnBrk="1" fontAlgn="auto" hangingPunct="1">
              <a:spcBef>
                <a:spcPts val="0"/>
              </a:spcBef>
              <a:spcAft>
                <a:spcPts val="0"/>
              </a:spcAft>
              <a:buFontTx/>
              <a:buAutoNum type="arabicParenR"/>
              <a:defRPr/>
            </a:pPr>
            <a:endParaRPr lang="pt-BR" sz="1600" dirty="0">
              <a:solidFill>
                <a:prstClr val="black"/>
              </a:solidFill>
              <a:latin typeface="Tahoma" pitchFamily="34" charset="0"/>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a:cs typeface="Tahoma" pitchFamily="34" charset="0"/>
              </a:rPr>
              <a:t>Transmissão por vetores</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Vetores são animais que transportam </a:t>
            </a:r>
            <a:r>
              <a:rPr lang="pt-BR" sz="1600" dirty="0" err="1">
                <a:solidFill>
                  <a:prstClr val="black"/>
                </a:solidFill>
                <a:latin typeface="Calibri"/>
                <a:cs typeface="Tahoma" pitchFamily="34" charset="0"/>
              </a:rPr>
              <a:t>patógenos</a:t>
            </a:r>
            <a:r>
              <a:rPr lang="pt-BR" sz="1600" dirty="0">
                <a:solidFill>
                  <a:prstClr val="black"/>
                </a:solidFill>
                <a:latin typeface="Calibri"/>
                <a:cs typeface="Tahoma" pitchFamily="34" charset="0"/>
              </a:rPr>
              <a:t> de um hospedeiro para outro.</a:t>
            </a:r>
          </a:p>
          <a:p>
            <a:pPr marL="257175" indent="-257175" algn="just" defTabSz="685800" eaLnBrk="1" fontAlgn="auto" hangingPunct="1">
              <a:spcBef>
                <a:spcPts val="0"/>
              </a:spcBef>
              <a:spcAft>
                <a:spcPts val="0"/>
              </a:spcAft>
              <a:defRPr/>
            </a:pPr>
            <a:r>
              <a:rPr lang="pt-BR" sz="800" dirty="0">
                <a:solidFill>
                  <a:prstClr val="black"/>
                </a:solidFill>
                <a:latin typeface="Calibri"/>
                <a:cs typeface="Tahoma" pitchFamily="34" charset="0"/>
              </a:rPr>
              <a:t>	</a:t>
            </a:r>
            <a:endParaRPr lang="pt-BR" sz="16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Transmissão mecânica: </a:t>
            </a:r>
            <a:r>
              <a:rPr lang="pt-BR" sz="1600" dirty="0">
                <a:solidFill>
                  <a:prstClr val="black"/>
                </a:solidFill>
                <a:latin typeface="Calibri"/>
                <a:cs typeface="Tahoma" pitchFamily="34" charset="0"/>
              </a:rPr>
              <a:t>É o transporte passivo de </a:t>
            </a:r>
            <a:r>
              <a:rPr lang="pt-BR" sz="1600" dirty="0" err="1">
                <a:solidFill>
                  <a:prstClr val="black"/>
                </a:solidFill>
                <a:latin typeface="Calibri"/>
                <a:cs typeface="Tahoma" pitchFamily="34" charset="0"/>
              </a:rPr>
              <a:t>patógenos</a:t>
            </a:r>
            <a:r>
              <a:rPr lang="pt-BR" sz="1600" dirty="0">
                <a:solidFill>
                  <a:prstClr val="black"/>
                </a:solidFill>
                <a:latin typeface="Calibri"/>
                <a:cs typeface="Tahoma" pitchFamily="34" charset="0"/>
              </a:rPr>
              <a:t> nas patas do inseto ou outras partes do corpo.</a:t>
            </a: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Ex: Moscas domésticas (transportam bactérias causadoras da febre tifóide)</a:t>
            </a:r>
          </a:p>
          <a:p>
            <a:pPr marL="257175" indent="-257175" algn="just" defTabSz="685800" eaLnBrk="1" fontAlgn="auto" hangingPunct="1">
              <a:spcBef>
                <a:spcPts val="0"/>
              </a:spcBef>
              <a:spcAft>
                <a:spcPts val="0"/>
              </a:spcAft>
              <a:defRPr/>
            </a:pPr>
            <a:endParaRPr lang="pt-BR" sz="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600" dirty="0">
                <a:solidFill>
                  <a:prstClr val="black"/>
                </a:solidFill>
                <a:latin typeface="Calibri"/>
                <a:cs typeface="Tahoma" pitchFamily="34" charset="0"/>
              </a:rPr>
              <a:t>	</a:t>
            </a:r>
            <a:r>
              <a:rPr lang="pt-BR" sz="1600" b="1" dirty="0">
                <a:solidFill>
                  <a:prstClr val="black"/>
                </a:solidFill>
                <a:latin typeface="Calibri"/>
                <a:cs typeface="Tahoma" pitchFamily="34" charset="0"/>
              </a:rPr>
              <a:t>Transmissão biológica: </a:t>
            </a:r>
            <a:r>
              <a:rPr lang="pt-BR" sz="1600" dirty="0">
                <a:solidFill>
                  <a:prstClr val="black"/>
                </a:solidFill>
                <a:latin typeface="Calibri"/>
                <a:cs typeface="Tahoma" pitchFamily="34" charset="0"/>
              </a:rPr>
              <a:t>O artrópode pica uma pessoa infectada e ingere parte do sangue infectado. Os patógenos se reproduzem no vetor e podem infectar outro hospedeiro através da picada ou fezes.</a:t>
            </a:r>
          </a:p>
          <a:p>
            <a:pPr marL="257175" indent="-257175" algn="just" defTabSz="685800" eaLnBrk="1" fontAlgn="auto" hangingPunct="1">
              <a:spcBef>
                <a:spcPts val="0"/>
              </a:spcBef>
              <a:spcAft>
                <a:spcPts val="0"/>
              </a:spcAft>
              <a:defRPr/>
            </a:pPr>
            <a:endPar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rPr>
              <a:t>Doenças de Ciclo Oral-Fecal</a:t>
            </a:r>
          </a:p>
          <a:p>
            <a:pPr marL="257175" indent="-257175" algn="just" defTabSz="685800" eaLnBrk="1" fontAlgn="auto" hangingPunct="1">
              <a:spcBef>
                <a:spcPts val="0"/>
              </a:spcBef>
              <a:spcAft>
                <a:spcPts val="0"/>
              </a:spcAft>
              <a:defRPr/>
            </a:pPr>
            <a:r>
              <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rPr>
              <a:t>Doenças de Ciclo Sanguíneo</a:t>
            </a:r>
          </a:p>
          <a:p>
            <a:pPr marL="257175" indent="-257175" algn="just" defTabSz="685800" eaLnBrk="1" fontAlgn="auto" hangingPunct="1">
              <a:spcBef>
                <a:spcPts val="0"/>
              </a:spcBef>
              <a:spcAft>
                <a:spcPts val="0"/>
              </a:spcAft>
              <a:defRPr/>
            </a:pPr>
            <a:endParaRPr lang="pt-BR" sz="1800" b="1" dirty="0">
              <a:solidFill>
                <a:srgbClr val="0070C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rPr>
              <a:t>Ciclo Monoxênico </a:t>
            </a: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sym typeface="Wingdings" panose="05000000000000000000" pitchFamily="2" charset="2"/>
              </a:rPr>
              <a:t> 1 Hospedeiro</a:t>
            </a:r>
            <a:endPar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rPr>
              <a:t>Ciclo Heteroxênico </a:t>
            </a:r>
            <a:r>
              <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sym typeface="Wingdings" panose="05000000000000000000" pitchFamily="2" charset="2"/>
              </a:rPr>
              <a:t> 2 Hospedeiros</a:t>
            </a:r>
            <a:endParaRPr lang="pt-BR" sz="1800" b="1" dirty="0">
              <a:solidFill>
                <a:srgbClr val="C00000"/>
              </a:solidFill>
              <a:effectLst>
                <a:outerShdw blurRad="38100" dist="38100" dir="2700000" algn="tl">
                  <a:srgbClr val="000000">
                    <a:alpha val="43137"/>
                  </a:srgbClr>
                </a:outerShdw>
              </a:effectLst>
              <a:latin typeface="Calibri" panose="020F0502020204030204"/>
              <a:cs typeface="Tahoma" pitchFamily="34" charset="0"/>
            </a:endParaRPr>
          </a:p>
          <a:p>
            <a:pPr marL="257175"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a:p>
            <a:pPr algn="just" defTabSz="685800" eaLnBrk="1" fontAlgn="auto" hangingPunct="1">
              <a:spcBef>
                <a:spcPts val="0"/>
              </a:spcBef>
              <a:spcAft>
                <a:spcPts val="0"/>
              </a:spcAft>
              <a:buBlip>
                <a:blip r:embed="rId2"/>
              </a:buBlip>
              <a:defRPr/>
            </a:pPr>
            <a:endParaRPr lang="pt-BR" sz="1600" dirty="0">
              <a:solidFill>
                <a:prstClr val="black"/>
              </a:solidFill>
              <a:latin typeface="Calibri"/>
              <a:cs typeface="Tahoma" pitchFamily="34" charset="0"/>
            </a:endParaRPr>
          </a:p>
        </p:txBody>
      </p:sp>
      <p:pic>
        <p:nvPicPr>
          <p:cNvPr id="18" name="Picture 2">
            <a:extLst>
              <a:ext uri="{FF2B5EF4-FFF2-40B4-BE49-F238E27FC236}">
                <a16:creationId xmlns:a16="http://schemas.microsoft.com/office/drawing/2014/main" id="{B8343613-455E-47C1-BFC2-51C7BF7BA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11" y="3867118"/>
            <a:ext cx="20097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www.nano.org.uk/nanomednet/images/stories/Anopheles_stephensi.jpg">
            <a:extLst>
              <a:ext uri="{FF2B5EF4-FFF2-40B4-BE49-F238E27FC236}">
                <a16:creationId xmlns:a16="http://schemas.microsoft.com/office/drawing/2014/main" id="{EF6FAE02-DDA3-4D50-AC92-AA4E62028D49}"/>
              </a:ext>
            </a:extLst>
          </p:cNvPr>
          <p:cNvPicPr>
            <a:picLocks noChangeAspect="1" noChangeArrowheads="1"/>
          </p:cNvPicPr>
          <p:nvPr/>
        </p:nvPicPr>
        <p:blipFill>
          <a:blip r:embed="rId4"/>
          <a:srcRect/>
          <a:stretch>
            <a:fillRect/>
          </a:stretch>
        </p:blipFill>
        <p:spPr bwMode="auto">
          <a:xfrm>
            <a:off x="7113241" y="550090"/>
            <a:ext cx="1771790" cy="1171912"/>
          </a:xfrm>
          <a:prstGeom prst="ellipse">
            <a:avLst/>
          </a:prstGeom>
          <a:noFill/>
        </p:spPr>
      </p:pic>
      <p:pic>
        <p:nvPicPr>
          <p:cNvPr id="21" name="Picture 6" descr="http://www.tulane.edu/~wiser/protozoology/notes/images/triatoma.JPG">
            <a:extLst>
              <a:ext uri="{FF2B5EF4-FFF2-40B4-BE49-F238E27FC236}">
                <a16:creationId xmlns:a16="http://schemas.microsoft.com/office/drawing/2014/main" id="{A72DC5DD-99E0-4B21-AE58-BB738B7A9C3A}"/>
              </a:ext>
            </a:extLst>
          </p:cNvPr>
          <p:cNvPicPr>
            <a:picLocks noChangeAspect="1" noChangeArrowheads="1"/>
          </p:cNvPicPr>
          <p:nvPr/>
        </p:nvPicPr>
        <p:blipFill>
          <a:blip r:embed="rId5"/>
          <a:srcRect/>
          <a:stretch>
            <a:fillRect/>
          </a:stretch>
        </p:blipFill>
        <p:spPr bwMode="auto">
          <a:xfrm>
            <a:off x="8182179" y="2980427"/>
            <a:ext cx="951608" cy="1607337"/>
          </a:xfrm>
          <a:prstGeom prst="round2DiagRect">
            <a:avLst/>
          </a:prstGeom>
          <a:noFill/>
        </p:spPr>
      </p:pic>
      <p:sp>
        <p:nvSpPr>
          <p:cNvPr id="22" name="CaixaDeTexto 3">
            <a:extLst>
              <a:ext uri="{FF2B5EF4-FFF2-40B4-BE49-F238E27FC236}">
                <a16:creationId xmlns:a16="http://schemas.microsoft.com/office/drawing/2014/main" id="{00CF4472-814A-4969-B4DB-7E8515894DC5}"/>
              </a:ext>
            </a:extLst>
          </p:cNvPr>
          <p:cNvSpPr txBox="1">
            <a:spLocks noChangeArrowheads="1"/>
          </p:cNvSpPr>
          <p:nvPr/>
        </p:nvSpPr>
        <p:spPr bwMode="auto">
          <a:xfrm rot="20350310">
            <a:off x="3636442" y="4328525"/>
            <a:ext cx="2290664" cy="92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800"/>
            <a:r>
              <a:rPr lang="pt-BR" altLang="pt-BR" sz="1361" b="1" dirty="0">
                <a:solidFill>
                  <a:prstClr val="black"/>
                </a:solidFill>
              </a:rPr>
              <a:t>Contágio</a:t>
            </a:r>
          </a:p>
          <a:p>
            <a:pPr algn="ctr" defTabSz="685800"/>
            <a:r>
              <a:rPr lang="pt-BR" altLang="pt-BR" sz="1361" b="1" dirty="0">
                <a:solidFill>
                  <a:prstClr val="black"/>
                </a:solidFill>
              </a:rPr>
              <a:t>Local de infecção/sintomas</a:t>
            </a:r>
          </a:p>
          <a:p>
            <a:pPr algn="ctr" defTabSz="685800"/>
            <a:r>
              <a:rPr lang="pt-BR" altLang="pt-BR" sz="1361" b="1" dirty="0">
                <a:solidFill>
                  <a:prstClr val="black"/>
                </a:solidFill>
              </a:rPr>
              <a:t>Profilaxia</a:t>
            </a:r>
          </a:p>
        </p:txBody>
      </p:sp>
      <p:sp>
        <p:nvSpPr>
          <p:cNvPr id="4" name="Title 3">
            <a:extLst>
              <a:ext uri="{FF2B5EF4-FFF2-40B4-BE49-F238E27FC236}">
                <a16:creationId xmlns:a16="http://schemas.microsoft.com/office/drawing/2014/main" id="{56786221-9811-45FF-8E44-404C4B74C80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75695039"/>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1B7EB3D-FD1C-415A-9BCA-1431B57CF54E}"/>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D1773E84-486A-4CFE-9EC5-649B62C5BCFB}"/>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9" name="CaixaDeTexto 8">
            <a:extLst>
              <a:ext uri="{FF2B5EF4-FFF2-40B4-BE49-F238E27FC236}">
                <a16:creationId xmlns:a16="http://schemas.microsoft.com/office/drawing/2014/main" id="{890E26F3-9CE9-4859-88A0-21EC8EA3D9D5}"/>
              </a:ext>
            </a:extLst>
          </p:cNvPr>
          <p:cNvSpPr txBox="1"/>
          <p:nvPr/>
        </p:nvSpPr>
        <p:spPr>
          <a:xfrm>
            <a:off x="214313" y="1143000"/>
            <a:ext cx="8715375" cy="3416300"/>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Definição</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endPar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Os vírus são agentes infecciosos </a:t>
            </a:r>
            <a:r>
              <a:rPr kumimoji="0" lang="pt-BR" sz="1800" b="1" i="0" u="none" strike="noStrike" kern="1200" cap="none" spc="0" normalizeH="0" baseline="0" noProof="0" dirty="0">
                <a:ln>
                  <a:noFill/>
                </a:ln>
                <a:solidFill>
                  <a:srgbClr val="FF0000"/>
                </a:solidFill>
                <a:effectLst/>
                <a:uLnTx/>
                <a:uFillTx/>
                <a:latin typeface="Calibri"/>
                <a:ea typeface="+mn-ea"/>
                <a:cs typeface="Tahoma" pitchFamily="34" charset="0"/>
              </a:rPr>
              <a:t>acelulares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que, fora das células hospedeiras, são inertes,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sem metabolismo próprio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mas dentro delas, seu ácido nucléico torna-se ativo, podendo se reproduzir.</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4F81BD">
                  <a:lumMod val="50000"/>
                </a:srgbClr>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2) Características Gerais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0" marR="0" lvl="0" indent="0" algn="just" defTabSz="914400" rtl="0" eaLnBrk="1" fontAlgn="auto" latinLnBrk="0" hangingPunct="1">
              <a:lnSpc>
                <a:spcPct val="100000"/>
              </a:lnSpc>
              <a:spcBef>
                <a:spcPts val="0"/>
              </a:spcBef>
              <a:spcAft>
                <a:spcPts val="0"/>
              </a:spcAft>
              <a:buClrTx/>
              <a:buSzTx/>
              <a:buFontTx/>
              <a:buBlip>
                <a:blip r:embed="rId3"/>
              </a:buBlip>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0" marR="0" lvl="0" indent="0" algn="just" defTabSz="914400" rtl="0" eaLnBrk="1" fontAlgn="auto" latinLnBrk="0" hangingPunct="1">
              <a:lnSpc>
                <a:spcPct val="100000"/>
              </a:lnSpc>
              <a:spcBef>
                <a:spcPts val="0"/>
              </a:spcBef>
              <a:spcAft>
                <a:spcPts val="0"/>
              </a:spcAft>
              <a:buClrTx/>
              <a:buSzTx/>
              <a:buFontTx/>
              <a:buBlip>
                <a:blip r:embed="rId3"/>
              </a:buBlip>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p:txBody>
      </p:sp>
      <p:sp>
        <p:nvSpPr>
          <p:cNvPr id="8" name="Retângulo de cantos arredondados 7">
            <a:extLst>
              <a:ext uri="{FF2B5EF4-FFF2-40B4-BE49-F238E27FC236}">
                <a16:creationId xmlns:a16="http://schemas.microsoft.com/office/drawing/2014/main" id="{87E697A1-5632-4F6A-A956-F31AFBA31BF3}"/>
              </a:ext>
            </a:extLst>
          </p:cNvPr>
          <p:cNvSpPr/>
          <p:nvPr/>
        </p:nvSpPr>
        <p:spPr>
          <a:xfrm>
            <a:off x="214313" y="3286125"/>
            <a:ext cx="8715375" cy="3071813"/>
          </a:xfrm>
          <a:prstGeom prst="roundRect">
            <a:avLst/>
          </a:prstGeom>
          <a:solidFill>
            <a:srgbClr val="FFC000">
              <a:alpha val="34000"/>
            </a:srgbClr>
          </a:solidFill>
          <a:ln>
            <a:solidFill>
              <a:schemeClr val="bg2">
                <a:lumMod val="90000"/>
                <a:alpha val="70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CaixaDeTexto 9">
            <a:extLst>
              <a:ext uri="{FF2B5EF4-FFF2-40B4-BE49-F238E27FC236}">
                <a16:creationId xmlns:a16="http://schemas.microsoft.com/office/drawing/2014/main" id="{07D1881F-7490-4E54-9959-4FB1F5620DC8}"/>
              </a:ext>
            </a:extLst>
          </p:cNvPr>
          <p:cNvSpPr txBox="1"/>
          <p:nvPr/>
        </p:nvSpPr>
        <p:spPr>
          <a:xfrm>
            <a:off x="428625" y="3500438"/>
            <a:ext cx="8429625" cy="2862262"/>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Possuem um envoltório protéico que protege o material genético denominado </a:t>
            </a:r>
            <a:r>
              <a:rPr kumimoji="0" lang="pt-BR" sz="1800" b="1" i="0" u="none" strike="noStrike" kern="1200" cap="none" spc="0" normalizeH="0" baseline="0" noProof="0" dirty="0" err="1">
                <a:ln>
                  <a:noFill/>
                </a:ln>
                <a:solidFill>
                  <a:prstClr val="black"/>
                </a:solidFill>
                <a:effectLst/>
                <a:uLnTx/>
                <a:uFillTx/>
                <a:latin typeface="Calibri"/>
                <a:ea typeface="+mn-ea"/>
                <a:cs typeface="Tahoma" pitchFamily="34" charset="0"/>
              </a:rPr>
              <a:t>capsídeo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O </a:t>
            </a:r>
            <a:r>
              <a:rPr kumimoji="0" lang="pt-BR" sz="1800" b="0" i="0" u="none" strike="noStrike" kern="1200" cap="none" spc="0" normalizeH="0" baseline="0" noProof="0" dirty="0" err="1">
                <a:ln>
                  <a:noFill/>
                </a:ln>
                <a:solidFill>
                  <a:prstClr val="black"/>
                </a:solidFill>
                <a:effectLst/>
                <a:uLnTx/>
                <a:uFillTx/>
                <a:latin typeface="Calibri"/>
                <a:ea typeface="+mn-ea"/>
                <a:cs typeface="Tahoma" pitchFamily="34" charset="0"/>
              </a:rPr>
              <a:t>capsídeo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pode ou não ser revestido por um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envelope lipídico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derivado das membranas celulares.</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Possuem um único tipo de ácido nucléico,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DNA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ou</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 RNA</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Existem vírus com DNA de fita dupla, simples, RNA de fita dupla ou simples.</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São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parasitas intracelulares obrigatórios</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Multiplicam-se dentro de células vivas usando a maquinaria de síntese das células.</a:t>
            </a:r>
          </a:p>
          <a:p>
            <a:pPr marL="342900" marR="0" lvl="0"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Não possuem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metabolismo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Toda energia que utilizam provém da célula hospedeira.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 name="Title 2">
            <a:extLst>
              <a:ext uri="{FF2B5EF4-FFF2-40B4-BE49-F238E27FC236}">
                <a16:creationId xmlns:a16="http://schemas.microsoft.com/office/drawing/2014/main" id="{ACB9838D-051B-410E-BA72-48890BC0F822}"/>
              </a:ext>
            </a:extLst>
          </p:cNvPr>
          <p:cNvSpPr>
            <a:spLocks noGrp="1"/>
          </p:cNvSpPr>
          <p:nvPr>
            <p:ph type="title"/>
          </p:nvPr>
        </p:nvSpPr>
        <p:spPr/>
        <p:txBody>
          <a:bodyPr/>
          <a:lstStyle/>
          <a:p>
            <a:endParaRPr lang="pt-B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Biomas</a:t>
            </a:r>
            <a:endParaRPr lang="pt-BR" dirty="0"/>
          </a:p>
        </p:txBody>
      </p:sp>
      <p:pic>
        <p:nvPicPr>
          <p:cNvPr id="10" name="Picture 12" descr="http://eco4u.files.wordpress.com/2012/07/biomas-no-mun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5353"/>
            <a:ext cx="6480720" cy="4807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4" descr="http://eco4u.files.wordpress.com/2012/07/bi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018" y="1478440"/>
            <a:ext cx="5351462" cy="5190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idx="1"/>
          </p:nvPr>
        </p:nvSpPr>
        <p:spPr/>
        <p:txBody>
          <a:bodyPr/>
          <a:lstStyle/>
          <a:p>
            <a:endParaRPr lang="pt-BR"/>
          </a:p>
        </p:txBody>
      </p:sp>
      <p:pic>
        <p:nvPicPr>
          <p:cNvPr id="4" name="Picture 20" descr="http://www.avina.net/esp/wp-content/plugins/shortcodes-ultimate/lib/timthumb.php?src=http://www.avina.net/esp/wp-content/uploads/2011/08/slider21.jpg&amp;w=950&amp;h=200&amp;q=100&amp;z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2" y="334749"/>
            <a:ext cx="9264774" cy="1950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2" descr="http://www2.ucg.br/flash/090910cerrad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636912"/>
            <a:ext cx="518457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4" descr="http://www.invivo.fiocruz.br/media/serradom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19" y="3501008"/>
            <a:ext cx="4219373" cy="3167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6" descr="http://horizontegeografico.com.br/arquivos/imagem_323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1444284"/>
            <a:ext cx="4714453" cy="3535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8" descr="http://w3.impa.br/~lcruz/courses/pi/bd/img/biomas_brasileiros/pantanal/pantanal2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476672"/>
            <a:ext cx="4598910" cy="3065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8" descr="http://netnature.files.wordpress.com/2012/04/caatinga-mato-branc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2420888"/>
            <a:ext cx="4556884" cy="3417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59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F4EA075-8318-4F31-99BF-2F3E5A9438D9}"/>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34B87532-259F-475B-8FFD-F667C9F36B1B}"/>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9" name="CaixaDeTexto 8">
            <a:extLst>
              <a:ext uri="{FF2B5EF4-FFF2-40B4-BE49-F238E27FC236}">
                <a16:creationId xmlns:a16="http://schemas.microsoft.com/office/drawing/2014/main" id="{1CF94C2C-A81A-49E9-BBDC-25F3A6478633}"/>
              </a:ext>
            </a:extLst>
          </p:cNvPr>
          <p:cNvSpPr txBox="1"/>
          <p:nvPr/>
        </p:nvSpPr>
        <p:spPr>
          <a:xfrm>
            <a:off x="214313" y="1143000"/>
            <a:ext cx="8715375" cy="4940300"/>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2)  Características Gerais</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endPar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Os vírus são organismos vivos?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A </a:t>
            </a:r>
            <a:r>
              <a:rPr kumimoji="0" lang="pt-BR" sz="1800" b="1" i="0" u="none" strike="noStrike" kern="1200" cap="none" spc="0" normalizeH="0" baseline="0" noProof="0" dirty="0">
                <a:ln>
                  <a:noFill/>
                </a:ln>
                <a:solidFill>
                  <a:srgbClr val="0070C0"/>
                </a:solidFill>
                <a:effectLst/>
                <a:uLnTx/>
                <a:uFillTx/>
                <a:latin typeface="Calibri"/>
                <a:ea typeface="+mn-ea"/>
                <a:cs typeface="Tahoma" pitchFamily="34" charset="0"/>
              </a:rPr>
              <a:t>vida</a:t>
            </a: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pode ser definida como um complexo de processos resultantes da ação de proteínas codificadas por ácidos nucléicos. Os ácidos nucléicos das células vivas estão em constante atividade.</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Dessa maneira, os vírus </a:t>
            </a:r>
            <a:r>
              <a:rPr kumimoji="0" lang="pt-BR" sz="1700" b="1" i="0" u="none" strike="noStrike" kern="1200" cap="none" spc="0" normalizeH="0" baseline="0" noProof="0" dirty="0">
                <a:ln>
                  <a:noFill/>
                </a:ln>
                <a:solidFill>
                  <a:prstClr val="black"/>
                </a:solidFill>
                <a:effectLst/>
                <a:uLnTx/>
                <a:uFillTx/>
                <a:latin typeface="Calibri"/>
                <a:ea typeface="+mn-ea"/>
                <a:cs typeface="Tahoma" pitchFamily="34" charset="0"/>
              </a:rPr>
              <a:t>não</a:t>
            </a: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são considerados organismos vivos porque são inertes fora das células hospedeiras.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No entanto, quando penetram em uma célula hospedeira, o ácido nucléico vitral torna-se ativo e funcional.</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	Sob este ponto de vista, os vírus </a:t>
            </a:r>
            <a:r>
              <a:rPr kumimoji="0" lang="pt-BR" sz="1700" b="1" i="0" u="none" strike="noStrike" kern="1200" cap="none" spc="0" normalizeH="0" baseline="0" noProof="0" dirty="0">
                <a:ln>
                  <a:noFill/>
                </a:ln>
                <a:solidFill>
                  <a:prstClr val="black"/>
                </a:solidFill>
                <a:effectLst/>
                <a:uLnTx/>
                <a:uFillTx/>
                <a:latin typeface="Calibri"/>
                <a:ea typeface="+mn-ea"/>
                <a:cs typeface="Tahoma" pitchFamily="34" charset="0"/>
              </a:rPr>
              <a:t>estão vivos </a:t>
            </a:r>
            <a:r>
              <a:rPr kumimoji="0" lang="pt-BR" sz="1700" b="0" i="0" u="none" strike="noStrike" kern="1200" cap="none" spc="0" normalizeH="0" baseline="0" noProof="0" dirty="0">
                <a:ln>
                  <a:noFill/>
                </a:ln>
                <a:solidFill>
                  <a:prstClr val="black"/>
                </a:solidFill>
                <a:effectLst/>
                <a:uLnTx/>
                <a:uFillTx/>
                <a:latin typeface="Calibri"/>
                <a:ea typeface="+mn-ea"/>
                <a:cs typeface="Tahoma" pitchFamily="34" charset="0"/>
              </a:rPr>
              <a:t>quando proliferam dentro da célula hospedeira infectada</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p>
        </p:txBody>
      </p:sp>
      <p:pic>
        <p:nvPicPr>
          <p:cNvPr id="5125" name="Picture 2">
            <a:extLst>
              <a:ext uri="{FF2B5EF4-FFF2-40B4-BE49-F238E27FC236}">
                <a16:creationId xmlns:a16="http://schemas.microsoft.com/office/drawing/2014/main" id="{5053108F-F47D-4FF3-AC5A-A604D9D5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0001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a:extLst>
              <a:ext uri="{FF2B5EF4-FFF2-40B4-BE49-F238E27FC236}">
                <a16:creationId xmlns:a16="http://schemas.microsoft.com/office/drawing/2014/main" id="{012EA43A-D480-4737-91FE-AD832CB041BC}"/>
              </a:ext>
            </a:extLst>
          </p:cNvPr>
          <p:cNvSpPr txBox="1"/>
          <p:nvPr/>
        </p:nvSpPr>
        <p:spPr>
          <a:xfrm>
            <a:off x="2143125" y="5715000"/>
            <a:ext cx="4714875"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Considerar ou não os vírus como organismos vivos é uma questão de gosto.</a:t>
            </a:r>
          </a:p>
        </p:txBody>
      </p:sp>
      <p:sp>
        <p:nvSpPr>
          <p:cNvPr id="3" name="Title 2">
            <a:extLst>
              <a:ext uri="{FF2B5EF4-FFF2-40B4-BE49-F238E27FC236}">
                <a16:creationId xmlns:a16="http://schemas.microsoft.com/office/drawing/2014/main" id="{0B6F06AC-3D0A-453F-891C-9737E2820756}"/>
              </a:ext>
            </a:extLst>
          </p:cNvPr>
          <p:cNvSpPr>
            <a:spLocks noGrp="1"/>
          </p:cNvSpPr>
          <p:nvPr>
            <p:ph type="title"/>
          </p:nvPr>
        </p:nvSpPr>
        <p:spPr/>
        <p:txBody>
          <a:bodyPr/>
          <a:lstStyle/>
          <a:p>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F4EA075-8318-4F31-99BF-2F3E5A9438D9}"/>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34B87532-259F-475B-8FFD-F667C9F36B1B}"/>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pic>
        <p:nvPicPr>
          <p:cNvPr id="5125" name="Picture 2">
            <a:extLst>
              <a:ext uri="{FF2B5EF4-FFF2-40B4-BE49-F238E27FC236}">
                <a16:creationId xmlns:a16="http://schemas.microsoft.com/office/drawing/2014/main" id="{5053108F-F47D-4FF3-AC5A-A604D9D5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0001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a:extLst>
              <a:ext uri="{FF2B5EF4-FFF2-40B4-BE49-F238E27FC236}">
                <a16:creationId xmlns:a16="http://schemas.microsoft.com/office/drawing/2014/main" id="{012EA43A-D480-4737-91FE-AD832CB041BC}"/>
              </a:ext>
            </a:extLst>
          </p:cNvPr>
          <p:cNvSpPr txBox="1"/>
          <p:nvPr/>
        </p:nvSpPr>
        <p:spPr>
          <a:xfrm>
            <a:off x="2143125" y="5715000"/>
            <a:ext cx="4714875"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Considerar ou não os vírus como organismos vivos é uma questão de gosto.</a:t>
            </a:r>
          </a:p>
        </p:txBody>
      </p:sp>
      <p:sp>
        <p:nvSpPr>
          <p:cNvPr id="3" name="Title 2">
            <a:extLst>
              <a:ext uri="{FF2B5EF4-FFF2-40B4-BE49-F238E27FC236}">
                <a16:creationId xmlns:a16="http://schemas.microsoft.com/office/drawing/2014/main" id="{74E47C17-CA76-4D9A-B5E5-41C98C14C303}"/>
              </a:ext>
            </a:extLst>
          </p:cNvPr>
          <p:cNvSpPr>
            <a:spLocks noGrp="1"/>
          </p:cNvSpPr>
          <p:nvPr>
            <p:ph type="title"/>
          </p:nvPr>
        </p:nvSpPr>
        <p:spPr/>
        <p:txBody>
          <a:bodyPr/>
          <a:lstStyle/>
          <a:p>
            <a:endParaRPr lang="pt-BR"/>
          </a:p>
        </p:txBody>
      </p:sp>
      <p:pic>
        <p:nvPicPr>
          <p:cNvPr id="8" name="Picture 1027">
            <a:extLst>
              <a:ext uri="{FF2B5EF4-FFF2-40B4-BE49-F238E27FC236}">
                <a16:creationId xmlns:a16="http://schemas.microsoft.com/office/drawing/2014/main" id="{67A006B5-085D-4EE3-A5C7-6F84D8EFF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058618"/>
            <a:ext cx="7344816" cy="582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134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F11-1a">
            <a:extLst>
              <a:ext uri="{FF2B5EF4-FFF2-40B4-BE49-F238E27FC236}">
                <a16:creationId xmlns:a16="http://schemas.microsoft.com/office/drawing/2014/main" id="{CCFFD1D5-88D0-48AD-A82B-20B35E928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31718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319B23FF-0D3C-49F0-B301-AAD9006EEF2B}"/>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052" name="CaixaDeTexto 6">
            <a:extLst>
              <a:ext uri="{FF2B5EF4-FFF2-40B4-BE49-F238E27FC236}">
                <a16:creationId xmlns:a16="http://schemas.microsoft.com/office/drawing/2014/main" id="{FB4C70EC-9602-45B8-96BF-7EC7F7465EF1}"/>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9" name="CaixaDeTexto 8">
            <a:extLst>
              <a:ext uri="{FF2B5EF4-FFF2-40B4-BE49-F238E27FC236}">
                <a16:creationId xmlns:a16="http://schemas.microsoft.com/office/drawing/2014/main" id="{3F10445A-05E5-4A52-A9C7-D2220BE24923}"/>
              </a:ext>
            </a:extLst>
          </p:cNvPr>
          <p:cNvSpPr txBox="1"/>
          <p:nvPr/>
        </p:nvSpPr>
        <p:spPr>
          <a:xfrm>
            <a:off x="214313" y="1143000"/>
            <a:ext cx="8715375" cy="1200150"/>
          </a:xfrm>
          <a:prstGeom prst="rect">
            <a:avLst/>
          </a:prstGeom>
          <a:no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3)  Estrutura dos vírus</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endPar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1" i="0" u="none" strike="noStrike" kern="1200" cap="none" spc="0" normalizeH="0" baseline="0" noProof="0" dirty="0" err="1">
                <a:ln>
                  <a:noFill/>
                </a:ln>
                <a:solidFill>
                  <a:prstClr val="black"/>
                </a:solidFill>
                <a:effectLst/>
                <a:uLnTx/>
                <a:uFillTx/>
                <a:latin typeface="Calibri"/>
                <a:ea typeface="+mn-ea"/>
                <a:cs typeface="Tahoma" pitchFamily="34" charset="0"/>
              </a:rPr>
              <a:t>Vírion</a:t>
            </a:r>
            <a:r>
              <a:rPr kumimoji="0" lang="pt-BR" sz="1800" b="1"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Partícula viral completa (</a:t>
            </a:r>
            <a:r>
              <a:rPr kumimoji="0" lang="pt-BR" sz="1800" b="0" i="0" u="none" strike="noStrike" kern="1200" cap="none" spc="0" normalizeH="0" baseline="0" noProof="0" dirty="0">
                <a:ln>
                  <a:noFill/>
                </a:ln>
                <a:solidFill>
                  <a:srgbClr val="FF0000"/>
                </a:solidFill>
                <a:effectLst/>
                <a:uLnTx/>
                <a:uFillTx/>
                <a:latin typeface="Calibri"/>
                <a:ea typeface="+mn-ea"/>
                <a:cs typeface="Tahoma" pitchFamily="34" charset="0"/>
              </a:rPr>
              <a:t>ácido nucléico </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a:t>
            </a:r>
            <a:r>
              <a:rPr kumimoji="0" lang="pt-BR" sz="1800" b="0" i="0" u="none" strike="noStrike" kern="1200" cap="none" spc="0" normalizeH="0" baseline="0" noProof="0" dirty="0" err="1">
                <a:ln>
                  <a:noFill/>
                </a:ln>
                <a:solidFill>
                  <a:srgbClr val="0070C0"/>
                </a:solidFill>
                <a:effectLst/>
                <a:uLnTx/>
                <a:uFillTx/>
                <a:latin typeface="Calibri"/>
                <a:ea typeface="+mn-ea"/>
                <a:cs typeface="Tahoma" pitchFamily="34" charset="0"/>
              </a:rPr>
              <a:t>capsídeo</a:t>
            </a:r>
            <a:r>
              <a:rPr kumimoji="0" lang="pt-BR" sz="1800" b="0" i="0" u="none" strike="noStrike" kern="1200" cap="none" spc="0" normalizeH="0" baseline="0" noProof="0" dirty="0">
                <a:ln>
                  <a:noFill/>
                </a:ln>
                <a:solidFill>
                  <a:srgbClr val="0070C0"/>
                </a:solidFill>
                <a:effectLst/>
                <a:uLnTx/>
                <a:uFillTx/>
                <a:latin typeface="Calibri"/>
                <a:ea typeface="+mn-ea"/>
                <a:cs typeface="Tahoma" pitchFamily="34" charset="0"/>
              </a:rPr>
              <a:t> protéico</a:t>
            </a: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Tahoma" pitchFamily="34" charset="0"/>
              </a:rPr>
              <a:t>		    Serve como veículo na transmissão de um hospedeiro para o outro.</a:t>
            </a:r>
          </a:p>
        </p:txBody>
      </p:sp>
      <p:pic>
        <p:nvPicPr>
          <p:cNvPr id="6150" name="Picture 9" descr="F11-1b">
            <a:extLst>
              <a:ext uri="{FF2B5EF4-FFF2-40B4-BE49-F238E27FC236}">
                <a16:creationId xmlns:a16="http://schemas.microsoft.com/office/drawing/2014/main" id="{6034E8BB-589D-4683-8DB1-3A0E7A570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286125"/>
            <a:ext cx="23907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F11-1c">
            <a:extLst>
              <a:ext uri="{FF2B5EF4-FFF2-40B4-BE49-F238E27FC236}">
                <a16:creationId xmlns:a16="http://schemas.microsoft.com/office/drawing/2014/main" id="{6A1B3B97-DCC8-4960-B0F4-F89956A1E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57563"/>
            <a:ext cx="22240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F11-1d">
            <a:extLst>
              <a:ext uri="{FF2B5EF4-FFF2-40B4-BE49-F238E27FC236}">
                <a16:creationId xmlns:a16="http://schemas.microsoft.com/office/drawing/2014/main" id="{A98B0D39-690D-4843-9374-DC2FEBDE7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038" y="2857500"/>
            <a:ext cx="236696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ixaDeTexto 13">
            <a:extLst>
              <a:ext uri="{FF2B5EF4-FFF2-40B4-BE49-F238E27FC236}">
                <a16:creationId xmlns:a16="http://schemas.microsoft.com/office/drawing/2014/main" id="{9DE708BE-4CD2-4650-B465-BFADB7E3237B}"/>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Existem vírus de diferentes formas geométricas (helicoidais, poliédricos, </a:t>
            </a:r>
            <a:r>
              <a:rPr kumimoji="0" lang="pt-BR" sz="1600" b="0" i="0" u="none" strike="noStrike" kern="1200" cap="none" spc="0" normalizeH="0" baseline="0" noProof="0" dirty="0" err="1">
                <a:ln>
                  <a:noFill/>
                </a:ln>
                <a:solidFill>
                  <a:prstClr val="black"/>
                </a:solidFill>
                <a:effectLst/>
                <a:uLnTx/>
                <a:uFillTx/>
                <a:latin typeface="Calibri"/>
                <a:ea typeface="+mn-ea"/>
                <a:cs typeface="+mn-cs"/>
              </a:rPr>
              <a:t>icosaédricos</a:t>
            </a:r>
            <a:r>
              <a:rPr kumimoji="0" lang="pt-BR" sz="1600" b="0" i="0" u="none" strike="noStrike" kern="1200" cap="none" spc="0" normalizeH="0" baseline="0" noProof="0" dirty="0">
                <a:ln>
                  <a:noFill/>
                </a:ln>
                <a:solidFill>
                  <a:prstClr val="black"/>
                </a:solidFill>
                <a:effectLst/>
                <a:uLnTx/>
                <a:uFillTx/>
                <a:latin typeface="Calibri"/>
                <a:ea typeface="+mn-ea"/>
                <a:cs typeface="+mn-cs"/>
              </a:rPr>
              <a:t>, cilíndricos...)</a:t>
            </a:r>
          </a:p>
        </p:txBody>
      </p:sp>
      <p:sp>
        <p:nvSpPr>
          <p:cNvPr id="16" name="CaixaDeTexto 15">
            <a:extLst>
              <a:ext uri="{FF2B5EF4-FFF2-40B4-BE49-F238E27FC236}">
                <a16:creationId xmlns:a16="http://schemas.microsoft.com/office/drawing/2014/main" id="{EA8FBAE8-0F87-4619-9846-A39DAC35B219}"/>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Podemos classificar os vírus em dois grandes grupos: o grupo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vírus Envelopados </a:t>
            </a:r>
            <a:r>
              <a:rPr kumimoji="0" lang="pt-BR" sz="1600" b="0" i="0" u="none" strike="noStrike" kern="1200" cap="none" spc="0" normalizeH="0" baseline="0" noProof="0" dirty="0">
                <a:ln>
                  <a:noFill/>
                </a:ln>
                <a:solidFill>
                  <a:prstClr val="black"/>
                </a:solidFill>
                <a:effectLst/>
                <a:uLnTx/>
                <a:uFillTx/>
                <a:latin typeface="Calibri"/>
                <a:ea typeface="+mn-ea"/>
                <a:cs typeface="+mn-cs"/>
              </a:rPr>
              <a:t>e 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não Envelopados.</a:t>
            </a:r>
          </a:p>
        </p:txBody>
      </p:sp>
      <p:sp>
        <p:nvSpPr>
          <p:cNvPr id="17" name="CaixaDeTexto 16">
            <a:extLst>
              <a:ext uri="{FF2B5EF4-FFF2-40B4-BE49-F238E27FC236}">
                <a16:creationId xmlns:a16="http://schemas.microsoft.com/office/drawing/2014/main" id="{CF2445BF-A05F-4A9C-96B9-532D248F43A2}"/>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No grupo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vírus envelopados </a:t>
            </a:r>
            <a:r>
              <a:rPr kumimoji="0" lang="pt-BR" sz="1600" b="0" i="0" u="none" strike="noStrike" kern="1200" cap="none" spc="0" normalizeH="0" baseline="0" noProof="0" dirty="0">
                <a:ln>
                  <a:noFill/>
                </a:ln>
                <a:solidFill>
                  <a:prstClr val="black"/>
                </a:solidFill>
                <a:effectLst/>
                <a:uLnTx/>
                <a:uFillTx/>
                <a:latin typeface="Calibri"/>
                <a:ea typeface="+mn-ea"/>
                <a:cs typeface="+mn-cs"/>
              </a:rPr>
              <a:t>o </a:t>
            </a:r>
            <a:r>
              <a:rPr kumimoji="0" lang="pt-BR" sz="1600" b="0" i="0" u="none" strike="noStrike" kern="1200" cap="none" spc="0" normalizeH="0" baseline="0" noProof="0" dirty="0" err="1">
                <a:ln>
                  <a:noFill/>
                </a:ln>
                <a:solidFill>
                  <a:prstClr val="black"/>
                </a:solidFill>
                <a:effectLst/>
                <a:uLnTx/>
                <a:uFillTx/>
                <a:latin typeface="Calibri"/>
                <a:ea typeface="+mn-ea"/>
                <a:cs typeface="+mn-cs"/>
              </a:rPr>
              <a:t>capsídeo</a:t>
            </a:r>
            <a:r>
              <a:rPr kumimoji="0" lang="pt-BR" sz="1600" b="0" i="0" u="none" strike="noStrike" kern="1200" cap="none" spc="0" normalizeH="0" baseline="0" noProof="0" dirty="0">
                <a:ln>
                  <a:noFill/>
                </a:ln>
                <a:solidFill>
                  <a:prstClr val="black"/>
                </a:solidFill>
                <a:effectLst/>
                <a:uLnTx/>
                <a:uFillTx/>
                <a:latin typeface="Calibri"/>
                <a:ea typeface="+mn-ea"/>
                <a:cs typeface="+mn-cs"/>
              </a:rPr>
              <a:t> é coberto pelo envelope que é formado quando o vírus é </a:t>
            </a:r>
            <a:r>
              <a:rPr kumimoji="0" lang="pt-BR" sz="1600" b="1" i="0" u="none" strike="noStrike" kern="1200" cap="none" spc="0" normalizeH="0" baseline="0" noProof="0" dirty="0" err="1">
                <a:ln>
                  <a:noFill/>
                </a:ln>
                <a:solidFill>
                  <a:prstClr val="black"/>
                </a:solidFill>
                <a:effectLst/>
                <a:uLnTx/>
                <a:uFillTx/>
                <a:latin typeface="Calibri"/>
                <a:ea typeface="+mn-ea"/>
                <a:cs typeface="+mn-cs"/>
              </a:rPr>
              <a:t>exocitado</a:t>
            </a:r>
            <a:r>
              <a:rPr kumimoji="0" lang="pt-BR" sz="1600" b="0" i="0" u="none" strike="noStrike" kern="1200" cap="none" spc="0" normalizeH="0" baseline="0" noProof="0" dirty="0">
                <a:ln>
                  <a:noFill/>
                </a:ln>
                <a:solidFill>
                  <a:prstClr val="black"/>
                </a:solidFill>
                <a:effectLst/>
                <a:uLnTx/>
                <a:uFillTx/>
                <a:latin typeface="Calibri"/>
                <a:ea typeface="+mn-ea"/>
                <a:cs typeface="+mn-cs"/>
              </a:rPr>
              <a:t> da célula hospedeira.</a:t>
            </a:r>
            <a:endParaRPr kumimoji="0" lang="pt-BR"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CaixaDeTexto 17">
            <a:extLst>
              <a:ext uri="{FF2B5EF4-FFF2-40B4-BE49-F238E27FC236}">
                <a16:creationId xmlns:a16="http://schemas.microsoft.com/office/drawing/2014/main" id="{78E14A9A-C0D1-4A2E-91F7-4E803904EB12}"/>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Dessa maneira, o </a:t>
            </a:r>
            <a:r>
              <a:rPr kumimoji="0" lang="pt-BR" sz="1600" b="1" i="0" u="none" strike="noStrike" kern="1200" cap="none" spc="0" normalizeH="0" baseline="0" noProof="0" dirty="0">
                <a:ln>
                  <a:noFill/>
                </a:ln>
                <a:solidFill>
                  <a:prstClr val="black"/>
                </a:solidFill>
                <a:effectLst/>
                <a:uLnTx/>
                <a:uFillTx/>
                <a:latin typeface="Calibri"/>
                <a:ea typeface="+mn-ea"/>
                <a:cs typeface="+mn-cs"/>
              </a:rPr>
              <a:t>envelope</a:t>
            </a:r>
            <a:r>
              <a:rPr kumimoji="0" lang="pt-BR" sz="1600" b="0" i="0" u="none" strike="noStrike" kern="1200" cap="none" spc="0" normalizeH="0" baseline="0" noProof="0" dirty="0">
                <a:ln>
                  <a:noFill/>
                </a:ln>
                <a:solidFill>
                  <a:prstClr val="black"/>
                </a:solidFill>
                <a:effectLst/>
                <a:uLnTx/>
                <a:uFillTx/>
                <a:latin typeface="Calibri"/>
                <a:ea typeface="+mn-ea"/>
                <a:cs typeface="+mn-cs"/>
              </a:rPr>
              <a:t> é formado por uma porção da </a:t>
            </a:r>
            <a:r>
              <a:rPr kumimoji="0" lang="pt-BR" sz="1600" b="1" i="0" u="none" strike="noStrike" kern="1200" cap="none" spc="0" normalizeH="0" baseline="0" noProof="0" dirty="0">
                <a:ln>
                  <a:noFill/>
                </a:ln>
                <a:solidFill>
                  <a:prstClr val="black"/>
                </a:solidFill>
                <a:effectLst/>
                <a:uLnTx/>
                <a:uFillTx/>
                <a:latin typeface="Calibri"/>
                <a:ea typeface="+mn-ea"/>
                <a:cs typeface="+mn-cs"/>
              </a:rPr>
              <a:t>membrana citoplasmática </a:t>
            </a:r>
            <a:r>
              <a:rPr kumimoji="0" lang="pt-BR" sz="1600" b="0" i="0" u="none" strike="noStrike" kern="1200" cap="none" spc="0" normalizeH="0" baseline="0" noProof="0" dirty="0">
                <a:ln>
                  <a:noFill/>
                </a:ln>
                <a:solidFill>
                  <a:prstClr val="black"/>
                </a:solidFill>
                <a:effectLst/>
                <a:uLnTx/>
                <a:uFillTx/>
                <a:latin typeface="Calibri"/>
                <a:ea typeface="+mn-ea"/>
                <a:cs typeface="+mn-cs"/>
              </a:rPr>
              <a:t>da célula hospedeira.</a:t>
            </a:r>
          </a:p>
        </p:txBody>
      </p:sp>
      <p:sp>
        <p:nvSpPr>
          <p:cNvPr id="19" name="CaixaDeTexto 18">
            <a:extLst>
              <a:ext uri="{FF2B5EF4-FFF2-40B4-BE49-F238E27FC236}">
                <a16:creationId xmlns:a16="http://schemas.microsoft.com/office/drawing/2014/main" id="{9CAE2828-B262-477C-810A-7A5189AD651D}"/>
              </a:ext>
            </a:extLst>
          </p:cNvPr>
          <p:cNvSpPr txBox="1"/>
          <p:nvPr/>
        </p:nvSpPr>
        <p:spPr>
          <a:xfrm>
            <a:off x="2643188" y="5857875"/>
            <a:ext cx="4143375"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a:ea typeface="+mn-ea"/>
                <a:cs typeface="+mn-cs"/>
              </a:rPr>
              <a:t>No grupo dos </a:t>
            </a:r>
            <a:r>
              <a:rPr kumimoji="0" lang="pt-BR" sz="1600" b="1" i="0" u="none" strike="noStrike" kern="1200" cap="none" spc="0" normalizeH="0" baseline="0" noProof="0" dirty="0">
                <a:ln>
                  <a:noFill/>
                </a:ln>
                <a:solidFill>
                  <a:prstClr val="black"/>
                </a:solidFill>
                <a:effectLst/>
                <a:uLnTx/>
                <a:uFillTx/>
                <a:latin typeface="Calibri"/>
                <a:ea typeface="+mn-ea"/>
                <a:cs typeface="+mn-cs"/>
              </a:rPr>
              <a:t>não envelopados</a:t>
            </a:r>
            <a:r>
              <a:rPr kumimoji="0" lang="pt-BR" sz="1600" b="0" i="0" u="none" strike="noStrike" kern="1200" cap="none" spc="0" normalizeH="0" baseline="0" noProof="0" dirty="0">
                <a:ln>
                  <a:noFill/>
                </a:ln>
                <a:solidFill>
                  <a:prstClr val="black"/>
                </a:solidFill>
                <a:effectLst/>
                <a:uLnTx/>
                <a:uFillTx/>
                <a:latin typeface="Calibri"/>
                <a:ea typeface="+mn-ea"/>
                <a:cs typeface="+mn-cs"/>
              </a:rPr>
              <a:t> o </a:t>
            </a:r>
            <a:r>
              <a:rPr kumimoji="0" lang="pt-BR" sz="1600" b="0" i="0" u="none" strike="noStrike" kern="1200" cap="none" spc="0" normalizeH="0" baseline="0" noProof="0" dirty="0" err="1">
                <a:ln>
                  <a:noFill/>
                </a:ln>
                <a:solidFill>
                  <a:prstClr val="black"/>
                </a:solidFill>
                <a:effectLst/>
                <a:uLnTx/>
                <a:uFillTx/>
                <a:latin typeface="Calibri"/>
                <a:ea typeface="+mn-ea"/>
                <a:cs typeface="+mn-cs"/>
              </a:rPr>
              <a:t>capsídeo</a:t>
            </a:r>
            <a:r>
              <a:rPr kumimoji="0" lang="pt-BR" sz="1600" b="0" i="0" u="none" strike="noStrike" kern="1200" cap="none" spc="0" normalizeH="0" baseline="0" noProof="0" dirty="0">
                <a:ln>
                  <a:noFill/>
                </a:ln>
                <a:solidFill>
                  <a:prstClr val="black"/>
                </a:solidFill>
                <a:effectLst/>
                <a:uLnTx/>
                <a:uFillTx/>
                <a:latin typeface="Calibri"/>
                <a:ea typeface="+mn-ea"/>
                <a:cs typeface="+mn-cs"/>
              </a:rPr>
              <a:t> </a:t>
            </a:r>
            <a:r>
              <a:rPr kumimoji="0" lang="pt-BR" sz="1600" b="1" i="0" u="none" strike="noStrike" kern="1200" cap="none" spc="0" normalizeH="0" baseline="0" noProof="0" dirty="0">
                <a:ln>
                  <a:noFill/>
                </a:ln>
                <a:solidFill>
                  <a:prstClr val="black"/>
                </a:solidFill>
                <a:effectLst/>
                <a:uLnTx/>
                <a:uFillTx/>
                <a:latin typeface="Calibri"/>
                <a:ea typeface="+mn-ea"/>
                <a:cs typeface="+mn-cs"/>
              </a:rPr>
              <a:t>não </a:t>
            </a:r>
            <a:r>
              <a:rPr kumimoji="0" lang="pt-BR" sz="1600" b="0" i="0" u="none" strike="noStrike" kern="1200" cap="none" spc="0" normalizeH="0" baseline="0" noProof="0" dirty="0">
                <a:ln>
                  <a:noFill/>
                </a:ln>
                <a:solidFill>
                  <a:prstClr val="black"/>
                </a:solidFill>
                <a:effectLst/>
                <a:uLnTx/>
                <a:uFillTx/>
                <a:latin typeface="Calibri"/>
                <a:ea typeface="+mn-ea"/>
                <a:cs typeface="+mn-cs"/>
              </a:rPr>
              <a:t>se encontra envolvido pelo </a:t>
            </a:r>
            <a:r>
              <a:rPr kumimoji="0" lang="pt-BR" sz="1600" b="1" i="0" u="none" strike="noStrike" kern="1200" cap="none" spc="0" normalizeH="0" baseline="0" noProof="0" dirty="0">
                <a:ln>
                  <a:noFill/>
                </a:ln>
                <a:solidFill>
                  <a:prstClr val="black"/>
                </a:solidFill>
                <a:effectLst/>
                <a:uLnTx/>
                <a:uFillTx/>
                <a:latin typeface="Calibri"/>
                <a:ea typeface="+mn-ea"/>
                <a:cs typeface="+mn-cs"/>
              </a:rPr>
              <a:t>envelope</a:t>
            </a:r>
            <a:r>
              <a:rPr kumimoji="0" lang="pt-BR" sz="1600" b="0" i="0" u="none" strike="noStrike" kern="1200" cap="none" spc="0" normalizeH="0" baseline="0" noProof="0" dirty="0">
                <a:ln>
                  <a:noFill/>
                </a:ln>
                <a:solidFill>
                  <a:prstClr val="black"/>
                </a:solidFill>
                <a:effectLst/>
                <a:uLnTx/>
                <a:uFillTx/>
                <a:latin typeface="Calibri"/>
                <a:ea typeface="+mn-ea"/>
                <a:cs typeface="+mn-cs"/>
              </a:rPr>
              <a:t>, dessa maneira dizemos que o vírus é nu.</a:t>
            </a:r>
          </a:p>
        </p:txBody>
      </p:sp>
      <p:sp>
        <p:nvSpPr>
          <p:cNvPr id="22" name="CaixaDeTexto 21">
            <a:extLst>
              <a:ext uri="{FF2B5EF4-FFF2-40B4-BE49-F238E27FC236}">
                <a16:creationId xmlns:a16="http://schemas.microsoft.com/office/drawing/2014/main" id="{5D6C8FAB-1F75-4208-AB3E-95F57D50E2CA}"/>
              </a:ext>
            </a:extLst>
          </p:cNvPr>
          <p:cNvSpPr txBox="1"/>
          <p:nvPr/>
        </p:nvSpPr>
        <p:spPr>
          <a:xfrm>
            <a:off x="4857750" y="2571750"/>
            <a:ext cx="3000375" cy="5238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O vírus da gripe é um exemplo de vírus envelopado.</a:t>
            </a:r>
          </a:p>
        </p:txBody>
      </p:sp>
      <p:sp>
        <p:nvSpPr>
          <p:cNvPr id="24" name="CaixaDeTexto 23">
            <a:extLst>
              <a:ext uri="{FF2B5EF4-FFF2-40B4-BE49-F238E27FC236}">
                <a16:creationId xmlns:a16="http://schemas.microsoft.com/office/drawing/2014/main" id="{511F0C9E-7E39-4783-9DBC-6EE15D5A458C}"/>
              </a:ext>
            </a:extLst>
          </p:cNvPr>
          <p:cNvSpPr txBox="1"/>
          <p:nvPr/>
        </p:nvSpPr>
        <p:spPr>
          <a:xfrm>
            <a:off x="1143000" y="2428875"/>
            <a:ext cx="3000375" cy="5238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Os demais são exemplos de vírus não envelopados.</a:t>
            </a:r>
          </a:p>
        </p:txBody>
      </p:sp>
      <p:cxnSp>
        <p:nvCxnSpPr>
          <p:cNvPr id="27" name="Conector de seta reta 26">
            <a:extLst>
              <a:ext uri="{FF2B5EF4-FFF2-40B4-BE49-F238E27FC236}">
                <a16:creationId xmlns:a16="http://schemas.microsoft.com/office/drawing/2014/main" id="{A95AAA81-B992-48FE-B7EF-40DA8860AB5F}"/>
              </a:ext>
            </a:extLst>
          </p:cNvPr>
          <p:cNvCxnSpPr/>
          <p:nvPr/>
        </p:nvCxnSpPr>
        <p:spPr>
          <a:xfrm rot="5400000">
            <a:off x="2321719" y="3036094"/>
            <a:ext cx="500063"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Conector de seta reta 28">
            <a:extLst>
              <a:ext uri="{FF2B5EF4-FFF2-40B4-BE49-F238E27FC236}">
                <a16:creationId xmlns:a16="http://schemas.microsoft.com/office/drawing/2014/main" id="{5164EBED-AE4D-45EB-B119-2B07CFFDDC31}"/>
              </a:ext>
            </a:extLst>
          </p:cNvPr>
          <p:cNvCxnSpPr/>
          <p:nvPr/>
        </p:nvCxnSpPr>
        <p:spPr>
          <a:xfrm rot="16200000" flipH="1">
            <a:off x="2821781" y="3036094"/>
            <a:ext cx="500063"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Conector de seta reta 31">
            <a:extLst>
              <a:ext uri="{FF2B5EF4-FFF2-40B4-BE49-F238E27FC236}">
                <a16:creationId xmlns:a16="http://schemas.microsoft.com/office/drawing/2014/main" id="{B39B6F28-FA6E-49BA-8F7A-674A844FE9BA}"/>
              </a:ext>
            </a:extLst>
          </p:cNvPr>
          <p:cNvCxnSpPr/>
          <p:nvPr/>
        </p:nvCxnSpPr>
        <p:spPr>
          <a:xfrm rot="5400000">
            <a:off x="5786438" y="3286125"/>
            <a:ext cx="642938" cy="3571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Title 2">
            <a:extLst>
              <a:ext uri="{FF2B5EF4-FFF2-40B4-BE49-F238E27FC236}">
                <a16:creationId xmlns:a16="http://schemas.microsoft.com/office/drawing/2014/main" id="{351F012D-A596-4EAB-9BC5-2D4F582B6952}"/>
              </a:ext>
            </a:extLst>
          </p:cNvPr>
          <p:cNvSpPr>
            <a:spLocks noGrp="1"/>
          </p:cNvSpPr>
          <p:nvPr>
            <p:ph type="title"/>
          </p:nvPr>
        </p:nvSpPr>
        <p:spPr/>
        <p:txBody>
          <a:bodyPr/>
          <a:lstStyle/>
          <a:p>
            <a:endParaRPr lang="pt-BR"/>
          </a:p>
        </p:txBody>
      </p:sp>
    </p:spTree>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1F9B946-AEAB-44F2-B711-E6F3BC93EE6B}"/>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aixaDeTexto 6">
            <a:extLst>
              <a:ext uri="{FF2B5EF4-FFF2-40B4-BE49-F238E27FC236}">
                <a16:creationId xmlns:a16="http://schemas.microsoft.com/office/drawing/2014/main" id="{72C67692-8F05-40A6-B40C-9DFFEDB7FFC6}"/>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6" name="Text Box 2">
            <a:extLst>
              <a:ext uri="{FF2B5EF4-FFF2-40B4-BE49-F238E27FC236}">
                <a16:creationId xmlns:a16="http://schemas.microsoft.com/office/drawing/2014/main" id="{49B873F8-85FC-4F4A-8F16-B8154A9A6487}"/>
              </a:ext>
            </a:extLst>
          </p:cNvPr>
          <p:cNvSpPr txBox="1">
            <a:spLocks noChangeArrowheads="1"/>
          </p:cNvSpPr>
          <p:nvPr/>
        </p:nvSpPr>
        <p:spPr bwMode="auto">
          <a:xfrm>
            <a:off x="214313" y="1214438"/>
            <a:ext cx="4643437" cy="36988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pt-BR" sz="1800" b="1" dirty="0">
                <a:solidFill>
                  <a:srgbClr val="4F81BD">
                    <a:lumMod val="50000"/>
                  </a:srgbClr>
                </a:solidFill>
                <a:latin typeface="Tahoma" pitchFamily="34" charset="0"/>
                <a:cs typeface="Tahoma" pitchFamily="34" charset="0"/>
              </a:rPr>
              <a:t>4</a:t>
            </a: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 Tipos de Vírus</a:t>
            </a:r>
          </a:p>
        </p:txBody>
      </p:sp>
      <p:pic>
        <p:nvPicPr>
          <p:cNvPr id="5122" name="Picture 2" descr="1 VÍRUS DEFINIÇÃO Os vírus são entidades infecciosas não celulares cujo  genoma pode ser de DNA ou RNA. Replicam-se somente em células vivas,  utilizando. - ppt carregar">
            <a:extLst>
              <a:ext uri="{FF2B5EF4-FFF2-40B4-BE49-F238E27FC236}">
                <a16:creationId xmlns:a16="http://schemas.microsoft.com/office/drawing/2014/main" id="{E857A990-6F3D-4BA1-B55A-F890E3617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857" y="1930598"/>
            <a:ext cx="6092484" cy="45693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n em Microbiologia">
            <a:extLst>
              <a:ext uri="{FF2B5EF4-FFF2-40B4-BE49-F238E27FC236}">
                <a16:creationId xmlns:a16="http://schemas.microsoft.com/office/drawing/2014/main" id="{53939B4F-B243-45F8-8863-1AD788F4A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25" y="-11765"/>
            <a:ext cx="510698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biologomaníacos | Apaixonados por biologia">
            <a:extLst>
              <a:ext uri="{FF2B5EF4-FFF2-40B4-BE49-F238E27FC236}">
                <a16:creationId xmlns:a16="http://schemas.microsoft.com/office/drawing/2014/main" id="{64D3BA42-36FE-4B8C-83F2-D3009F44C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51" y="1930598"/>
            <a:ext cx="2706687" cy="41390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BDEB5E-CF29-4FD0-A11A-ABA8D0DA29F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43025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1F9B946-AEAB-44F2-B711-E6F3BC93EE6B}"/>
              </a:ext>
            </a:extLst>
          </p:cNvPr>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aixaDeTexto 6">
            <a:extLst>
              <a:ext uri="{FF2B5EF4-FFF2-40B4-BE49-F238E27FC236}">
                <a16:creationId xmlns:a16="http://schemas.microsoft.com/office/drawing/2014/main" id="{72C67692-8F05-40A6-B40C-9DFFEDB7FFC6}"/>
              </a:ext>
            </a:extLst>
          </p:cNvPr>
          <p:cNvSpPr txBox="1">
            <a:spLocks noChangeArrowheads="1"/>
          </p:cNvSpPr>
          <p:nvPr/>
        </p:nvSpPr>
        <p:spPr bwMode="auto">
          <a:xfrm>
            <a:off x="357188" y="0"/>
            <a:ext cx="8358187" cy="83026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Vírus e Doenças Associadas</a:t>
            </a:r>
          </a:p>
        </p:txBody>
      </p:sp>
      <p:sp>
        <p:nvSpPr>
          <p:cNvPr id="6" name="Text Box 2">
            <a:extLst>
              <a:ext uri="{FF2B5EF4-FFF2-40B4-BE49-F238E27FC236}">
                <a16:creationId xmlns:a16="http://schemas.microsoft.com/office/drawing/2014/main" id="{49B873F8-85FC-4F4A-8F16-B8154A9A6487}"/>
              </a:ext>
            </a:extLst>
          </p:cNvPr>
          <p:cNvSpPr txBox="1">
            <a:spLocks noChangeArrowheads="1"/>
          </p:cNvSpPr>
          <p:nvPr/>
        </p:nvSpPr>
        <p:spPr bwMode="auto">
          <a:xfrm>
            <a:off x="214313" y="1214438"/>
            <a:ext cx="5797847" cy="36933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pt-BR" sz="1800" b="1" dirty="0">
                <a:solidFill>
                  <a:srgbClr val="4F81BD">
                    <a:lumMod val="50000"/>
                  </a:srgbClr>
                </a:solidFill>
                <a:latin typeface="Tahoma" pitchFamily="34" charset="0"/>
                <a:cs typeface="Tahoma" pitchFamily="34" charset="0"/>
              </a:rPr>
              <a:t>4</a:t>
            </a:r>
            <a:r>
              <a:rPr kumimoji="0" lang="pt-BR" sz="1800" b="1" i="0" u="none" strike="noStrike" kern="1200" cap="none" spc="0" normalizeH="0" baseline="0" noProof="0" dirty="0">
                <a:ln>
                  <a:noFill/>
                </a:ln>
                <a:solidFill>
                  <a:srgbClr val="4F81BD">
                    <a:lumMod val="50000"/>
                  </a:srgbClr>
                </a:solidFill>
                <a:effectLst/>
                <a:uLnTx/>
                <a:uFillTx/>
                <a:latin typeface="Tahoma" pitchFamily="34" charset="0"/>
                <a:ea typeface="+mn-ea"/>
                <a:cs typeface="Tahoma" pitchFamily="34" charset="0"/>
              </a:rPr>
              <a:t>) Tipos de Vírus de RNA - &gt;75% dos Vírus</a:t>
            </a:r>
          </a:p>
        </p:txBody>
      </p:sp>
      <p:pic>
        <p:nvPicPr>
          <p:cNvPr id="4100" name="Picture 4" descr="Doenças parasitárias - Parte I">
            <a:extLst>
              <a:ext uri="{FF2B5EF4-FFF2-40B4-BE49-F238E27FC236}">
                <a16:creationId xmlns:a16="http://schemas.microsoft.com/office/drawing/2014/main" id="{4C45BB4C-7DAE-4978-B8E5-EC27A88D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95" y="1583770"/>
            <a:ext cx="6517009" cy="5189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153B2A-6CD4-4B00-88E9-E48BC68792C1}"/>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818609486"/>
      </p:ext>
    </p:extLst>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07B8-D594-4C6E-B640-81D64875DC9A}"/>
              </a:ext>
            </a:extLst>
          </p:cNvPr>
          <p:cNvSpPr>
            <a:spLocks noGrp="1"/>
          </p:cNvSpPr>
          <p:nvPr>
            <p:ph type="title"/>
          </p:nvPr>
        </p:nvSpPr>
        <p:spPr>
          <a:xfrm>
            <a:off x="755576" y="3789040"/>
            <a:ext cx="7010400" cy="1143000"/>
          </a:xfrm>
        </p:spPr>
        <p:txBody>
          <a:bodyPr/>
          <a:lstStyle/>
          <a:p>
            <a:r>
              <a:rPr lang="en-US" dirty="0"/>
              <a:t>?!?!?</a:t>
            </a:r>
            <a:endParaRPr lang="pt-BR" dirty="0"/>
          </a:p>
        </p:txBody>
      </p:sp>
      <p:pic>
        <p:nvPicPr>
          <p:cNvPr id="19458" name="Picture 2" descr="Reflexões Biogeográficas acerca da origem, hipóteses, dispersão e  distribuição dos Sars-CoV-2 (Corona Vírus)&quot; | Vargas | Geografia Ensino &amp;  Pesquisa">
            <a:extLst>
              <a:ext uri="{FF2B5EF4-FFF2-40B4-BE49-F238E27FC236}">
                <a16:creationId xmlns:a16="http://schemas.microsoft.com/office/drawing/2014/main" id="{95D3B5DC-0D37-4DCA-8B80-554E4F620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84521"/>
            <a:ext cx="5248613" cy="648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98020"/>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560" y="313894"/>
            <a:ext cx="7010400" cy="1143000"/>
          </a:xfrm>
        </p:spPr>
        <p:txBody>
          <a:bodyPr/>
          <a:lstStyle/>
          <a:p>
            <a:r>
              <a:rPr lang="pt-BR" altLang="pt-BR" sz="3600" b="1" dirty="0" err="1">
                <a:latin typeface="Garamond" panose="02020404030301010803" pitchFamily="18" charset="0"/>
              </a:rPr>
              <a:t>Viroides</a:t>
            </a:r>
            <a:endParaRPr lang="pt-BR" altLang="pt-BR" sz="3600" b="1" dirty="0">
              <a:latin typeface="Garamond" panose="02020404030301010803" pitchFamily="18" charset="0"/>
            </a:endParaRPr>
          </a:p>
        </p:txBody>
      </p:sp>
      <p:sp>
        <p:nvSpPr>
          <p:cNvPr id="2" name="Espaço Reservado para Conteúdo 1"/>
          <p:cNvSpPr>
            <a:spLocks noGrp="1"/>
          </p:cNvSpPr>
          <p:nvPr>
            <p:ph sz="half" idx="4294967295"/>
          </p:nvPr>
        </p:nvSpPr>
        <p:spPr>
          <a:xfrm>
            <a:off x="435282" y="1556792"/>
            <a:ext cx="4038600" cy="4433888"/>
          </a:xfrm>
        </p:spPr>
        <p:txBody>
          <a:bodyPr/>
          <a:lstStyle/>
          <a:p>
            <a:r>
              <a:rPr lang="pt-BR" dirty="0"/>
              <a:t>Ausência de capsula proteica.</a:t>
            </a:r>
          </a:p>
        </p:txBody>
      </p:sp>
      <p:pic>
        <p:nvPicPr>
          <p:cNvPr id="68612" name="Picture 4" descr="Resultado de imagem para viro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624" y="2920069"/>
            <a:ext cx="6228804" cy="356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8614" name="Picture 6" descr="Resultado de imagem para viroides ausencia de capsula"/>
          <p:cNvPicPr>
            <a:picLocks noChangeAspect="1" noChangeArrowheads="1"/>
          </p:cNvPicPr>
          <p:nvPr/>
        </p:nvPicPr>
        <p:blipFill rotWithShape="1">
          <a:blip r:embed="rId3">
            <a:extLst>
              <a:ext uri="{28A0092B-C50C-407E-A947-70E740481C1C}">
                <a14:useLocalDpi xmlns:a14="http://schemas.microsoft.com/office/drawing/2010/main" val="0"/>
              </a:ext>
            </a:extLst>
          </a:blip>
          <a:srcRect b="39156"/>
          <a:stretch/>
        </p:blipFill>
        <p:spPr bwMode="auto">
          <a:xfrm>
            <a:off x="4503564" y="1456894"/>
            <a:ext cx="4352528" cy="104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589212"/>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560" y="261223"/>
            <a:ext cx="7010400" cy="1143000"/>
          </a:xfrm>
        </p:spPr>
        <p:txBody>
          <a:bodyPr/>
          <a:lstStyle/>
          <a:p>
            <a:r>
              <a:rPr lang="pt-BR" altLang="pt-BR" sz="3600" b="1" dirty="0">
                <a:latin typeface="Garamond" panose="02020404030301010803" pitchFamily="18" charset="0"/>
              </a:rPr>
              <a:t>Príons (</a:t>
            </a:r>
            <a:r>
              <a:rPr lang="pt-BR" altLang="pt-BR" sz="3600" b="1" dirty="0" err="1">
                <a:latin typeface="Garamond" panose="02020404030301010803" pitchFamily="18" charset="0"/>
              </a:rPr>
              <a:t>Proteinaceus</a:t>
            </a:r>
            <a:r>
              <a:rPr lang="pt-BR" altLang="pt-BR" sz="3600" b="1" dirty="0">
                <a:latin typeface="Garamond" panose="02020404030301010803" pitchFamily="18" charset="0"/>
              </a:rPr>
              <a:t> </a:t>
            </a:r>
            <a:r>
              <a:rPr lang="pt-BR" altLang="pt-BR" sz="3600" b="1" dirty="0" err="1">
                <a:latin typeface="Garamond" panose="02020404030301010803" pitchFamily="18" charset="0"/>
              </a:rPr>
              <a:t>infections</a:t>
            </a:r>
            <a:r>
              <a:rPr lang="pt-BR" altLang="pt-BR" sz="3600" b="1" dirty="0">
                <a:latin typeface="Garamond" panose="02020404030301010803" pitchFamily="18" charset="0"/>
              </a:rPr>
              <a:t> </a:t>
            </a:r>
            <a:r>
              <a:rPr lang="pt-BR" altLang="pt-BR" sz="3600" b="1" dirty="0" err="1">
                <a:latin typeface="Garamond" panose="02020404030301010803" pitchFamily="18" charset="0"/>
              </a:rPr>
              <a:t>only</a:t>
            </a:r>
            <a:r>
              <a:rPr lang="pt-BR" altLang="pt-BR" sz="3600" b="1" dirty="0">
                <a:latin typeface="Garamond" panose="02020404030301010803" pitchFamily="18" charset="0"/>
              </a:rPr>
              <a:t> </a:t>
            </a:r>
            <a:r>
              <a:rPr lang="pt-BR" altLang="pt-BR" sz="3600" b="1" dirty="0" err="1">
                <a:latin typeface="Garamond" panose="02020404030301010803" pitchFamily="18" charset="0"/>
              </a:rPr>
              <a:t>particle</a:t>
            </a:r>
            <a:r>
              <a:rPr lang="pt-BR" altLang="pt-BR" sz="3600" b="1" dirty="0">
                <a:latin typeface="Garamond" panose="02020404030301010803" pitchFamily="18" charset="0"/>
              </a:rPr>
              <a:t>)</a:t>
            </a:r>
          </a:p>
        </p:txBody>
      </p:sp>
      <p:sp>
        <p:nvSpPr>
          <p:cNvPr id="2" name="Espaço Reservado para Conteúdo 1"/>
          <p:cNvSpPr>
            <a:spLocks noGrp="1"/>
          </p:cNvSpPr>
          <p:nvPr>
            <p:ph sz="half" idx="4294967295"/>
          </p:nvPr>
        </p:nvSpPr>
        <p:spPr>
          <a:xfrm>
            <a:off x="432817" y="1772816"/>
            <a:ext cx="4788024" cy="4433888"/>
          </a:xfrm>
        </p:spPr>
        <p:txBody>
          <a:bodyPr/>
          <a:lstStyle/>
          <a:p>
            <a:r>
              <a:rPr lang="pt-BR" b="1" dirty="0"/>
              <a:t>Proteínas infeccionas</a:t>
            </a:r>
          </a:p>
          <a:p>
            <a:pPr lvl="1"/>
            <a:r>
              <a:rPr lang="pt-BR" dirty="0"/>
              <a:t>Doença de </a:t>
            </a:r>
            <a:r>
              <a:rPr lang="pt-BR" dirty="0" err="1"/>
              <a:t>Kuru</a:t>
            </a:r>
            <a:endParaRPr lang="pt-BR" dirty="0"/>
          </a:p>
          <a:p>
            <a:pPr lvl="1"/>
            <a:r>
              <a:rPr lang="pt-BR" dirty="0"/>
              <a:t>Vaca louca</a:t>
            </a:r>
          </a:p>
          <a:p>
            <a:pPr lvl="1"/>
            <a:r>
              <a:rPr lang="pt-BR" dirty="0" err="1"/>
              <a:t>Scrapie</a:t>
            </a:r>
            <a:endParaRPr lang="pt-BR" dirty="0"/>
          </a:p>
        </p:txBody>
      </p:sp>
      <p:pic>
        <p:nvPicPr>
          <p:cNvPr id="69634" name="Picture 2" descr="Resultado de imagem para PrÃ­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980728"/>
            <a:ext cx="1970646" cy="1970646"/>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41" y="4327574"/>
            <a:ext cx="4573245" cy="2134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638" name="Picture 6" descr="Resultado de imagem para vaca lou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181395"/>
            <a:ext cx="3121639" cy="3371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12824"/>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6" name="CaixaDeTexto 8">
            <a:extLst>
              <a:ext uri="{FF2B5EF4-FFF2-40B4-BE49-F238E27FC236}">
                <a16:creationId xmlns:a16="http://schemas.microsoft.com/office/drawing/2014/main" id="{25ED0A61-9B33-4100-90EC-C3E5DFF278BD}"/>
              </a:ext>
            </a:extLst>
          </p:cNvPr>
          <p:cNvSpPr txBox="1"/>
          <p:nvPr/>
        </p:nvSpPr>
        <p:spPr>
          <a:xfrm>
            <a:off x="1303734" y="438153"/>
            <a:ext cx="6536531" cy="2015936"/>
          </a:xfrm>
          <a:prstGeom prst="rect">
            <a:avLst/>
          </a:prstGeom>
          <a:noFill/>
        </p:spPr>
        <p:txBody>
          <a:bodyPr>
            <a:spAutoFit/>
          </a:bodyPr>
          <a:lstStyle/>
          <a:p>
            <a:pPr marL="257175" indent="-257175" algn="just" defTabSz="685800" eaLnBrk="1" fontAlgn="auto" hangingPunct="1">
              <a:spcBef>
                <a:spcPts val="0"/>
              </a:spcBef>
              <a:spcAft>
                <a:spcPts val="0"/>
              </a:spcAft>
              <a:defRPr/>
            </a:pPr>
            <a:r>
              <a:rPr lang="pt-BR" sz="1800" b="1" dirty="0">
                <a:solidFill>
                  <a:srgbClr val="FF0000"/>
                </a:solidFill>
                <a:latin typeface="Tahoma" pitchFamily="34" charset="0"/>
                <a:cs typeface="Tahoma" pitchFamily="34" charset="0"/>
              </a:rPr>
              <a:t>Principais doenças </a:t>
            </a:r>
            <a:r>
              <a:rPr lang="pt-BR" sz="2000" b="1" dirty="0">
                <a:solidFill>
                  <a:srgbClr val="FF0000"/>
                </a:solidFill>
                <a:latin typeface="Tahoma" pitchFamily="34" charset="0"/>
                <a:cs typeface="Tahoma" pitchFamily="34" charset="0"/>
              </a:rPr>
              <a:t>causadas</a:t>
            </a:r>
            <a:r>
              <a:rPr lang="pt-BR" sz="1800" b="1" dirty="0">
                <a:solidFill>
                  <a:srgbClr val="FF0000"/>
                </a:solidFill>
                <a:latin typeface="Tahoma" pitchFamily="34" charset="0"/>
                <a:cs typeface="Tahoma" pitchFamily="34" charset="0"/>
              </a:rPr>
              <a:t> por Vírus</a:t>
            </a:r>
          </a:p>
          <a:p>
            <a:pPr marL="257175" indent="-257175" algn="just" defTabSz="685800" eaLnBrk="1" fontAlgn="auto" hangingPunct="1">
              <a:spcBef>
                <a:spcPts val="0"/>
              </a:spcBef>
              <a:spcAft>
                <a:spcPts val="0"/>
              </a:spcAft>
              <a:defRPr/>
            </a:pPr>
            <a:endParaRPr lang="pt-BR" sz="9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600075" lvl="1"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800" b="1" dirty="0">
                <a:solidFill>
                  <a:srgbClr val="4F81BD">
                    <a:lumMod val="50000"/>
                  </a:srgbClr>
                </a:solidFill>
                <a:latin typeface="Tahoma" pitchFamily="34" charset="0"/>
                <a:cs typeface="Tahoma" pitchFamily="34" charset="0"/>
              </a:rPr>
              <a:t>	</a:t>
            </a:r>
            <a:endParaRPr lang="pt-BR" sz="1800" dirty="0">
              <a:solidFill>
                <a:prstClr val="black"/>
              </a:solidFill>
              <a:latin typeface="Tahoma" pitchFamily="34" charset="0"/>
              <a:cs typeface="Tahoma" pitchFamily="34" charset="0"/>
            </a:endParaRPr>
          </a:p>
        </p:txBody>
      </p:sp>
      <p:sp>
        <p:nvSpPr>
          <p:cNvPr id="17" name="Rectangle 2">
            <a:extLst>
              <a:ext uri="{FF2B5EF4-FFF2-40B4-BE49-F238E27FC236}">
                <a16:creationId xmlns:a16="http://schemas.microsoft.com/office/drawing/2014/main" id="{F2B61E0D-2335-45E9-A788-48FAC16390F3}"/>
              </a:ext>
            </a:extLst>
          </p:cNvPr>
          <p:cNvSpPr txBox="1">
            <a:spLocks noChangeArrowheads="1"/>
          </p:cNvSpPr>
          <p:nvPr/>
        </p:nvSpPr>
        <p:spPr bwMode="auto">
          <a:xfrm>
            <a:off x="1706534" y="993393"/>
            <a:ext cx="5625467" cy="35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16801" rIns="68580" bIns="34290" numCol="2"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CATAPORA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RUBÉOLA </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HEPATITES (A, B e C)</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a:t>
            </a:r>
            <a:r>
              <a:rPr lang="pt-BR" sz="1905" b="1" i="1" dirty="0">
                <a:solidFill>
                  <a:srgbClr val="FF0000"/>
                </a:solidFill>
                <a:latin typeface="Calibri" panose="020F0502020204030204"/>
              </a:rPr>
              <a:t>AIDS</a:t>
            </a:r>
            <a:endParaRPr lang="pt-BR" sz="1905" b="1" i="1" dirty="0">
              <a:solidFill>
                <a:prstClr val="black"/>
              </a:solidFill>
              <a:latin typeface="Calibri" panose="020F0502020204030204"/>
            </a:endParaRP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SARAMPO</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GRIPE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VARÍOLA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POLIOMIELITE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RAIVA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a:t>
            </a:r>
            <a:r>
              <a:rPr lang="pt-BR" sz="1905" b="1" i="1" dirty="0">
                <a:solidFill>
                  <a:srgbClr val="FFC000"/>
                </a:solidFill>
                <a:latin typeface="Calibri" panose="020F0502020204030204"/>
              </a:rPr>
              <a:t>DENGUE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HERPES</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CAXUMBA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MONONUCLEOSE</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a:t>
            </a:r>
            <a:r>
              <a:rPr lang="pt-BR" sz="1905" b="1" i="1" dirty="0">
                <a:solidFill>
                  <a:srgbClr val="FFC000"/>
                </a:solidFill>
                <a:latin typeface="Calibri" panose="020F0502020204030204"/>
              </a:rPr>
              <a:t>FEBRE AMARELA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prstClr val="black"/>
                </a:solidFill>
                <a:latin typeface="Calibri" panose="020F0502020204030204"/>
              </a:rPr>
              <a:t> HPV</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0000"/>
                </a:solidFill>
                <a:latin typeface="Calibri" panose="020F0502020204030204"/>
              </a:rPr>
              <a:t>H1N1</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C000"/>
                </a:solidFill>
                <a:latin typeface="Calibri" panose="020F0502020204030204"/>
              </a:rPr>
              <a:t>ZIKA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C000"/>
                </a:solidFill>
                <a:latin typeface="Calibri" panose="020F0502020204030204"/>
              </a:rPr>
              <a:t>CHIKUNGUNYA</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C000"/>
                </a:solidFill>
                <a:latin typeface="Calibri" panose="020F0502020204030204"/>
              </a:rPr>
              <a:t>FEBRE DO MAIARO</a:t>
            </a:r>
          </a:p>
          <a:p>
            <a:pPr marL="62641" indent="10800" algn="just" defTabSz="685800" eaLnBrk="1" hangingPunct="1">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r>
              <a:rPr lang="pt-BR" sz="1905" b="1" i="1" dirty="0">
                <a:solidFill>
                  <a:srgbClr val="FF0000"/>
                </a:solidFill>
                <a:latin typeface="Calibri" panose="020F0502020204030204"/>
              </a:rPr>
              <a:t>COVID19</a:t>
            </a:r>
          </a:p>
          <a:p>
            <a:pPr marL="293765" indent="-220323" defTabSz="685800" eaLnBrk="1" hangingPunct="1">
              <a:lnSpc>
                <a:spcPct val="250000"/>
              </a:lnSpc>
              <a:buSzPct val="45000"/>
              <a:buFont typeface="Wingdings" pitchFamily="2" charset="2"/>
              <a:buChar char=""/>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defRPr/>
            </a:pPr>
            <a:endParaRPr lang="pt-BR" sz="1905" b="1" i="1" dirty="0">
              <a:solidFill>
                <a:srgbClr val="ED7D31">
                  <a:lumMod val="75000"/>
                </a:srgbClr>
              </a:solidFill>
              <a:latin typeface="Calibri" panose="020F0502020204030204"/>
            </a:endParaRPr>
          </a:p>
        </p:txBody>
      </p:sp>
      <p:sp>
        <p:nvSpPr>
          <p:cNvPr id="18" name="CaixaDeTexto 3">
            <a:extLst>
              <a:ext uri="{FF2B5EF4-FFF2-40B4-BE49-F238E27FC236}">
                <a16:creationId xmlns:a16="http://schemas.microsoft.com/office/drawing/2014/main" id="{AFEB7D97-6CC5-40D2-BB97-528BF412DBBA}"/>
              </a:ext>
            </a:extLst>
          </p:cNvPr>
          <p:cNvSpPr txBox="1">
            <a:spLocks noChangeArrowheads="1"/>
          </p:cNvSpPr>
          <p:nvPr/>
        </p:nvSpPr>
        <p:spPr bwMode="auto">
          <a:xfrm rot="20350310">
            <a:off x="6544316" y="4103214"/>
            <a:ext cx="2290664" cy="92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800"/>
            <a:r>
              <a:rPr lang="pt-BR" altLang="pt-BR" sz="1361" b="1" dirty="0">
                <a:solidFill>
                  <a:prstClr val="black"/>
                </a:solidFill>
              </a:rPr>
              <a:t>Contágio</a:t>
            </a:r>
          </a:p>
          <a:p>
            <a:pPr algn="ctr" defTabSz="685800"/>
            <a:r>
              <a:rPr lang="pt-BR" altLang="pt-BR" sz="1361" b="1" dirty="0">
                <a:solidFill>
                  <a:prstClr val="black"/>
                </a:solidFill>
              </a:rPr>
              <a:t>Local de infecção/sintomas</a:t>
            </a:r>
          </a:p>
          <a:p>
            <a:pPr algn="ctr" defTabSz="685800"/>
            <a:r>
              <a:rPr lang="pt-BR" altLang="pt-BR" sz="1361" b="1" dirty="0">
                <a:solidFill>
                  <a:prstClr val="black"/>
                </a:solidFill>
              </a:rPr>
              <a:t>Profilaxia</a:t>
            </a:r>
          </a:p>
        </p:txBody>
      </p:sp>
      <p:pic>
        <p:nvPicPr>
          <p:cNvPr id="20" name="Picture 6" descr="Resultado de imagem para virus">
            <a:extLst>
              <a:ext uri="{FF2B5EF4-FFF2-40B4-BE49-F238E27FC236}">
                <a16:creationId xmlns:a16="http://schemas.microsoft.com/office/drawing/2014/main" id="{4428AB60-DC4A-4316-BF70-36FE72D26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55" y="3737207"/>
            <a:ext cx="1265386" cy="173208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m para gif virus">
            <a:extLst>
              <a:ext uri="{FF2B5EF4-FFF2-40B4-BE49-F238E27FC236}">
                <a16:creationId xmlns:a16="http://schemas.microsoft.com/office/drawing/2014/main" id="{3022514C-D8A9-45C3-979C-008125ED234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64" y="2201921"/>
            <a:ext cx="1541932" cy="123354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esultado de imagem para gif virus">
            <a:extLst>
              <a:ext uri="{FF2B5EF4-FFF2-40B4-BE49-F238E27FC236}">
                <a16:creationId xmlns:a16="http://schemas.microsoft.com/office/drawing/2014/main" id="{318C1CDD-514C-4A54-91EC-29FC53827F9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50139" y="1223612"/>
            <a:ext cx="2149227" cy="2149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FCCE8AC-9BC5-4B1E-BF1B-9F2ABEBB9DB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58840969"/>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8">
            <a:extLst>
              <a:ext uri="{FF2B5EF4-FFF2-40B4-BE49-F238E27FC236}">
                <a16:creationId xmlns:a16="http://schemas.microsoft.com/office/drawing/2014/main" id="{DDEBAFD9-8884-41E4-AFFB-F54157D29E0F}"/>
              </a:ext>
            </a:extLst>
          </p:cNvPr>
          <p:cNvSpPr txBox="1"/>
          <p:nvPr/>
        </p:nvSpPr>
        <p:spPr>
          <a:xfrm>
            <a:off x="1303736" y="1714501"/>
            <a:ext cx="6536531" cy="1985159"/>
          </a:xfrm>
          <a:prstGeom prst="rect">
            <a:avLst/>
          </a:prstGeom>
          <a:noFill/>
        </p:spPr>
        <p:txBody>
          <a:bodyPr>
            <a:spAutoFit/>
          </a:bodyPr>
          <a:lstStyle/>
          <a:p>
            <a:pPr marL="257175" indent="-257175" algn="just" defTabSz="685800" eaLnBrk="1" fontAlgn="auto" hangingPunct="1">
              <a:spcBef>
                <a:spcPts val="0"/>
              </a:spcBef>
              <a:spcAft>
                <a:spcPts val="0"/>
              </a:spcAft>
              <a:defRPr/>
            </a:pPr>
            <a:r>
              <a:rPr lang="pt-BR" sz="1800" b="1" dirty="0">
                <a:solidFill>
                  <a:srgbClr val="FF0000"/>
                </a:solidFill>
                <a:latin typeface="Tahoma" pitchFamily="34" charset="0"/>
                <a:cs typeface="Tahoma" pitchFamily="34" charset="0"/>
              </a:rPr>
              <a:t>Principais doenças causadas por Vírus</a:t>
            </a:r>
          </a:p>
          <a:p>
            <a:pPr marL="257175" indent="-257175" algn="just" defTabSz="685800" eaLnBrk="1" fontAlgn="auto" hangingPunct="1">
              <a:spcBef>
                <a:spcPts val="0"/>
              </a:spcBef>
              <a:spcAft>
                <a:spcPts val="0"/>
              </a:spcAft>
              <a:defRPr/>
            </a:pPr>
            <a:endParaRPr lang="pt-BR" sz="9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0" lvl="1" defTabSz="685800" eaLnBrk="1" fontAlgn="auto" hangingPunct="1">
              <a:spcBef>
                <a:spcPts val="0"/>
              </a:spcBef>
              <a:spcAft>
                <a:spcPts val="0"/>
              </a:spcAft>
              <a:defRPr/>
            </a:pPr>
            <a:endParaRPr lang="pt-BR" sz="1800" dirty="0">
              <a:solidFill>
                <a:prstClr val="black"/>
              </a:solidFill>
              <a:latin typeface="Calibri"/>
            </a:endParaRPr>
          </a:p>
          <a:p>
            <a:pPr marL="600075" lvl="1"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80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800" b="1" dirty="0">
                <a:solidFill>
                  <a:srgbClr val="4F81BD">
                    <a:lumMod val="50000"/>
                  </a:srgbClr>
                </a:solidFill>
                <a:latin typeface="Tahoma" pitchFamily="34" charset="0"/>
                <a:cs typeface="Tahoma" pitchFamily="34" charset="0"/>
              </a:rPr>
              <a:t>	</a:t>
            </a:r>
            <a:endParaRPr lang="pt-BR" sz="1800" dirty="0">
              <a:solidFill>
                <a:prstClr val="black"/>
              </a:solidFill>
              <a:latin typeface="Tahoma" pitchFamily="34" charset="0"/>
              <a:cs typeface="Tahoma" pitchFamily="34" charset="0"/>
            </a:endParaRPr>
          </a:p>
        </p:txBody>
      </p:sp>
      <p:sp>
        <p:nvSpPr>
          <p:cNvPr id="14" name="Rectangle 3">
            <a:extLst>
              <a:ext uri="{FF2B5EF4-FFF2-40B4-BE49-F238E27FC236}">
                <a16:creationId xmlns:a16="http://schemas.microsoft.com/office/drawing/2014/main" id="{E18FCDE6-3632-4E04-B302-941AB217A2CC}"/>
              </a:ext>
            </a:extLst>
          </p:cNvPr>
          <p:cNvSpPr txBox="1">
            <a:spLocks noChangeArrowheads="1"/>
          </p:cNvSpPr>
          <p:nvPr/>
        </p:nvSpPr>
        <p:spPr bwMode="auto">
          <a:xfrm>
            <a:off x="1535598" y="2514600"/>
            <a:ext cx="58293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7866" tIns="33338" rIns="67866" bIns="33338" numCol="1" anchor="t" anchorCtr="0" compatLnSpc="1">
            <a:prstTxWarp prst="textNoShape">
              <a:avLst/>
            </a:prstTxWarp>
          </a:bodyPr>
          <a:lstStyle>
            <a:lvl1pPr marL="0" indent="0" algn="ctr" rtl="0" fontAlgn="base">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just" defTabSz="685800" eaLnBrk="1" hangingPunct="1">
              <a:lnSpc>
                <a:spcPct val="80000"/>
              </a:lnSpc>
            </a:pPr>
            <a:r>
              <a:rPr lang="en-US" altLang="zh-TW" sz="1500" b="1" dirty="0" err="1">
                <a:solidFill>
                  <a:prstClr val="black"/>
                </a:solidFill>
                <a:latin typeface="Arial" panose="020B0604020202020204" pitchFamily="34" charset="0"/>
                <a:ea typeface="PMingLiU" panose="020B0604030504040204" pitchFamily="18" charset="-120"/>
              </a:rPr>
              <a:t>Arbovírus</a:t>
            </a:r>
            <a:r>
              <a:rPr lang="en-US" altLang="zh-TW" sz="1500" dirty="0">
                <a:solidFill>
                  <a:prstClr val="black"/>
                </a:solidFill>
                <a:latin typeface="Arial" panose="020B0604020202020204" pitchFamily="34" charset="0"/>
                <a:ea typeface="PMingLiU" panose="020B0604030504040204" pitchFamily="18" charset="-120"/>
              </a:rPr>
              <a:t> (de “arthropod borne virus”): </a:t>
            </a:r>
            <a:r>
              <a:rPr lang="en-US" altLang="zh-TW" sz="1500" dirty="0" err="1">
                <a:solidFill>
                  <a:prstClr val="black"/>
                </a:solidFill>
                <a:latin typeface="Arial" panose="020B0604020202020204" pitchFamily="34" charset="0"/>
                <a:ea typeface="PMingLiU" panose="020B0604030504040204" pitchFamily="18" charset="-120"/>
              </a:rPr>
              <a:t>são</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vírus</a:t>
            </a:r>
            <a:r>
              <a:rPr lang="en-US" altLang="zh-TW" sz="1500" dirty="0">
                <a:solidFill>
                  <a:prstClr val="black"/>
                </a:solidFill>
                <a:latin typeface="Arial" panose="020B0604020202020204" pitchFamily="34" charset="0"/>
                <a:ea typeface="PMingLiU" panose="020B0604030504040204" pitchFamily="18" charset="-120"/>
              </a:rPr>
              <a:t> que </a:t>
            </a:r>
            <a:r>
              <a:rPr lang="en-US" altLang="zh-TW" sz="1500" dirty="0" err="1">
                <a:solidFill>
                  <a:prstClr val="black"/>
                </a:solidFill>
                <a:latin typeface="Arial" panose="020B0604020202020204" pitchFamily="34" charset="0"/>
                <a:ea typeface="PMingLiU" panose="020B0604030504040204" pitchFamily="18" charset="-120"/>
              </a:rPr>
              <a:t>podem</a:t>
            </a:r>
            <a:r>
              <a:rPr lang="en-US" altLang="zh-TW" sz="1500" dirty="0">
                <a:solidFill>
                  <a:prstClr val="black"/>
                </a:solidFill>
                <a:latin typeface="Arial" panose="020B0604020202020204" pitchFamily="34" charset="0"/>
                <a:ea typeface="PMingLiU" panose="020B0604030504040204" pitchFamily="18" charset="-120"/>
              </a:rPr>
              <a:t> ser </a:t>
            </a:r>
            <a:r>
              <a:rPr lang="en-US" altLang="zh-TW" sz="1500" dirty="0" err="1">
                <a:solidFill>
                  <a:prstClr val="black"/>
                </a:solidFill>
                <a:latin typeface="Arial" panose="020B0604020202020204" pitchFamily="34" charset="0"/>
                <a:ea typeface="PMingLiU" panose="020B0604030504040204" pitchFamily="18" charset="-120"/>
              </a:rPr>
              <a:t>transmitidos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ao</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homem</a:t>
            </a:r>
            <a:r>
              <a:rPr lang="en-US" altLang="zh-TW" sz="1500" dirty="0">
                <a:solidFill>
                  <a:prstClr val="black"/>
                </a:solidFill>
                <a:latin typeface="Arial" panose="020B0604020202020204" pitchFamily="34" charset="0"/>
                <a:ea typeface="PMingLiU" panose="020B0604030504040204" pitchFamily="18" charset="-120"/>
              </a:rPr>
              <a:t> por </a:t>
            </a:r>
            <a:r>
              <a:rPr lang="en-US" altLang="zh-TW" sz="1500" dirty="0" err="1">
                <a:solidFill>
                  <a:prstClr val="black"/>
                </a:solidFill>
                <a:latin typeface="Arial" panose="020B0604020202020204" pitchFamily="34" charset="0"/>
                <a:ea typeface="PMingLiU" panose="020B0604030504040204" pitchFamily="18" charset="-120"/>
              </a:rPr>
              <a:t>vetores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artrópodos</a:t>
            </a:r>
            <a:r>
              <a:rPr lang="en-US" altLang="zh-TW" sz="1500" dirty="0">
                <a:solidFill>
                  <a:prstClr val="black"/>
                </a:solidFill>
                <a:latin typeface="Arial" panose="020B0604020202020204" pitchFamily="34" charset="0"/>
                <a:ea typeface="PMingLiU" panose="020B0604030504040204" pitchFamily="18" charset="-120"/>
              </a:rPr>
              <a:t>.  </a:t>
            </a:r>
          </a:p>
          <a:p>
            <a:pPr marL="342900" indent="-342900" algn="just" defTabSz="685800" eaLnBrk="1" hangingPunct="1">
              <a:lnSpc>
                <a:spcPct val="80000"/>
              </a:lnSpc>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pPr>
            <a:r>
              <a:rPr lang="en-US" altLang="zh-TW" sz="1500" dirty="0" err="1">
                <a:solidFill>
                  <a:prstClr val="black"/>
                </a:solidFill>
                <a:latin typeface="Arial" panose="020B0604020202020204" pitchFamily="34" charset="0"/>
                <a:ea typeface="PMingLiU" panose="020B0604030504040204" pitchFamily="18" charset="-120"/>
              </a:rPr>
              <a:t>Os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arbovírus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pertencem</a:t>
            </a:r>
            <a:r>
              <a:rPr lang="en-US" altLang="zh-TW" sz="1500" dirty="0">
                <a:solidFill>
                  <a:prstClr val="black"/>
                </a:solidFill>
                <a:latin typeface="Arial" panose="020B0604020202020204" pitchFamily="34" charset="0"/>
                <a:ea typeface="PMingLiU" panose="020B0604030504040204" pitchFamily="18" charset="-120"/>
              </a:rPr>
              <a:t> a </a:t>
            </a:r>
            <a:r>
              <a:rPr lang="en-US" altLang="zh-TW" sz="1500" dirty="0" err="1">
                <a:solidFill>
                  <a:prstClr val="black"/>
                </a:solidFill>
                <a:latin typeface="Arial" panose="020B0604020202020204" pitchFamily="34" charset="0"/>
                <a:ea typeface="PMingLiU" panose="020B0604030504040204" pitchFamily="18" charset="-120"/>
              </a:rPr>
              <a:t>três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famílias</a:t>
            </a:r>
            <a:r>
              <a:rPr lang="en-US" altLang="zh-TW" sz="1500" dirty="0">
                <a:solidFill>
                  <a:prstClr val="black"/>
                </a:solidFill>
                <a:latin typeface="Arial" panose="020B0604020202020204" pitchFamily="34" charset="0"/>
                <a:ea typeface="PMingLiU" panose="020B0604030504040204" pitchFamily="18" charset="-120"/>
              </a:rPr>
              <a:t>: </a:t>
            </a:r>
          </a:p>
          <a:p>
            <a:pPr marL="342900" indent="-342900" algn="just" defTabSz="685800" eaLnBrk="1" hangingPunct="1">
              <a:lnSpc>
                <a:spcPct val="80000"/>
              </a:lnSpc>
            </a:pPr>
            <a:endParaRPr lang="en-US" altLang="zh-TW" sz="15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r>
              <a:rPr lang="en-US" altLang="zh-TW" sz="1500" b="1" i="1" dirty="0">
                <a:solidFill>
                  <a:prstClr val="black"/>
                </a:solidFill>
                <a:latin typeface="Arial" panose="020B0604020202020204" pitchFamily="34" charset="0"/>
                <a:ea typeface="PMingLiU" panose="020B0604030504040204" pitchFamily="18" charset="-120"/>
              </a:rPr>
              <a:t>1- </a:t>
            </a:r>
            <a:r>
              <a:rPr lang="en-US" altLang="zh-TW" sz="1500" b="1" i="1" dirty="0" err="1">
                <a:solidFill>
                  <a:prstClr val="black"/>
                </a:solidFill>
                <a:latin typeface="Arial" panose="020B0604020202020204" pitchFamily="34" charset="0"/>
                <a:ea typeface="PMingLiU" panose="020B0604030504040204" pitchFamily="18" charset="-120"/>
              </a:rPr>
              <a:t>Togaviridae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a:solidFill>
                  <a:srgbClr val="C00000"/>
                </a:solidFill>
                <a:latin typeface="Arial" panose="020B0604020202020204" pitchFamily="34" charset="0"/>
                <a:ea typeface="PMingLiU" panose="020B0604030504040204" pitchFamily="18" charset="-120"/>
              </a:rPr>
              <a:t>Chikungunya</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Encefalites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equinas</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Leste</a:t>
            </a:r>
            <a:r>
              <a:rPr lang="en-US" altLang="zh-TW" sz="1500" dirty="0">
                <a:solidFill>
                  <a:prstClr val="black"/>
                </a:solidFill>
                <a:latin typeface="Arial" panose="020B0604020202020204" pitchFamily="34" charset="0"/>
                <a:ea typeface="PMingLiU" panose="020B0604030504040204" pitchFamily="18" charset="-120"/>
              </a:rPr>
              <a:t>, Oeste, </a:t>
            </a:r>
            <a:r>
              <a:rPr lang="en-US" altLang="zh-TW" sz="1500" dirty="0" err="1">
                <a:solidFill>
                  <a:prstClr val="black"/>
                </a:solidFill>
                <a:latin typeface="Arial" panose="020B0604020202020204" pitchFamily="34" charset="0"/>
                <a:ea typeface="PMingLiU" panose="020B0604030504040204" pitchFamily="18" charset="-120"/>
              </a:rPr>
              <a:t>Venezuelana</a:t>
            </a:r>
            <a:r>
              <a:rPr lang="en-US" altLang="zh-TW" sz="1500" dirty="0">
                <a:solidFill>
                  <a:prstClr val="black"/>
                </a:solidFill>
                <a:latin typeface="Arial" panose="020B0604020202020204" pitchFamily="34" charset="0"/>
                <a:ea typeface="PMingLiU" panose="020B0604030504040204" pitchFamily="18" charset="-120"/>
              </a:rPr>
              <a:t>) </a:t>
            </a: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r>
              <a:rPr lang="en-US" altLang="zh-TW" sz="1500" b="1" dirty="0">
                <a:solidFill>
                  <a:prstClr val="black"/>
                </a:solidFill>
                <a:latin typeface="Arial" panose="020B0604020202020204" pitchFamily="34" charset="0"/>
                <a:ea typeface="PMingLiU" panose="020B0604030504040204" pitchFamily="18" charset="-120"/>
              </a:rPr>
              <a:t>2- </a:t>
            </a:r>
            <a:r>
              <a:rPr lang="en-US" altLang="zh-TW" sz="1500" b="1" i="1" dirty="0" err="1">
                <a:solidFill>
                  <a:prstClr val="black"/>
                </a:solidFill>
                <a:latin typeface="Arial" panose="020B0604020202020204" pitchFamily="34" charset="0"/>
                <a:ea typeface="PMingLiU" panose="020B0604030504040204" pitchFamily="18" charset="-120"/>
              </a:rPr>
              <a:t>Bunyaviridae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Febre</a:t>
            </a:r>
            <a:r>
              <a:rPr lang="en-US" altLang="zh-TW" sz="1500" dirty="0">
                <a:solidFill>
                  <a:prstClr val="black"/>
                </a:solidFill>
                <a:latin typeface="Arial" panose="020B0604020202020204" pitchFamily="34" charset="0"/>
                <a:ea typeface="PMingLiU" panose="020B0604030504040204" pitchFamily="18" charset="-120"/>
              </a:rPr>
              <a:t> da </a:t>
            </a:r>
            <a:r>
              <a:rPr lang="en-US" altLang="zh-TW" sz="1500" dirty="0" err="1">
                <a:solidFill>
                  <a:prstClr val="black"/>
                </a:solidFill>
                <a:latin typeface="Arial" panose="020B0604020202020204" pitchFamily="34" charset="0"/>
                <a:ea typeface="PMingLiU" panose="020B0604030504040204" pitchFamily="18" charset="-120"/>
              </a:rPr>
              <a:t>Sandfly</a:t>
            </a:r>
            <a:r>
              <a:rPr lang="en-US" altLang="zh-TW" sz="1500" dirty="0">
                <a:solidFill>
                  <a:prstClr val="black"/>
                </a:solidFill>
                <a:latin typeface="Arial" panose="020B0604020202020204" pitchFamily="34" charset="0"/>
                <a:ea typeface="PMingLiU" panose="020B0604030504040204" pitchFamily="18" charset="-120"/>
              </a:rPr>
              <a:t> (mosquito </a:t>
            </a:r>
            <a:r>
              <a:rPr lang="en-US" altLang="zh-TW" sz="1500" dirty="0" err="1">
                <a:solidFill>
                  <a:prstClr val="black"/>
                </a:solidFill>
                <a:latin typeface="Arial" panose="020B0604020202020204" pitchFamily="34" charset="0"/>
                <a:ea typeface="PMingLiU" panose="020B0604030504040204" pitchFamily="18" charset="-120"/>
              </a:rPr>
              <a:t>pólvora</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Febre</a:t>
            </a:r>
            <a:r>
              <a:rPr lang="en-US" altLang="zh-TW" sz="1500" dirty="0">
                <a:solidFill>
                  <a:prstClr val="black"/>
                </a:solidFill>
                <a:latin typeface="Arial" panose="020B0604020202020204" pitchFamily="34" charset="0"/>
                <a:ea typeface="PMingLiU" panose="020B0604030504040204" pitchFamily="18" charset="-120"/>
              </a:rPr>
              <a:t> do Vale Rift, </a:t>
            </a:r>
            <a:r>
              <a:rPr lang="en-US" altLang="zh-TW" sz="1500" dirty="0" err="1">
                <a:solidFill>
                  <a:prstClr val="black"/>
                </a:solidFill>
                <a:latin typeface="Arial" panose="020B0604020202020204" pitchFamily="34" charset="0"/>
                <a:ea typeface="PMingLiU" panose="020B0604030504040204" pitchFamily="18" charset="-120"/>
              </a:rPr>
              <a:t>Febre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prstClr val="black"/>
                </a:solidFill>
                <a:latin typeface="Arial" panose="020B0604020202020204" pitchFamily="34" charset="0"/>
                <a:ea typeface="PMingLiU" panose="020B0604030504040204" pitchFamily="18" charset="-120"/>
              </a:rPr>
              <a:t>hemorrágica</a:t>
            </a:r>
            <a:r>
              <a:rPr lang="en-US" altLang="zh-TW" sz="1500" dirty="0">
                <a:solidFill>
                  <a:prstClr val="black"/>
                </a:solidFill>
                <a:latin typeface="Arial" panose="020B0604020202020204" pitchFamily="34" charset="0"/>
                <a:ea typeface="PMingLiU" panose="020B0604030504040204" pitchFamily="18" charset="-120"/>
              </a:rPr>
              <a:t> da </a:t>
            </a:r>
            <a:r>
              <a:rPr lang="en-US" altLang="zh-TW" sz="1500" dirty="0" err="1">
                <a:solidFill>
                  <a:prstClr val="black"/>
                </a:solidFill>
                <a:latin typeface="Arial" panose="020B0604020202020204" pitchFamily="34" charset="0"/>
                <a:ea typeface="PMingLiU" panose="020B0604030504040204" pitchFamily="18" charset="-120"/>
              </a:rPr>
              <a:t>Criméia</a:t>
            </a:r>
            <a:r>
              <a:rPr lang="en-US" altLang="zh-TW" sz="1500" dirty="0">
                <a:solidFill>
                  <a:prstClr val="black"/>
                </a:solidFill>
                <a:latin typeface="Arial" panose="020B0604020202020204" pitchFamily="34" charset="0"/>
                <a:ea typeface="PMingLiU" panose="020B0604030504040204" pitchFamily="18" charset="-120"/>
              </a:rPr>
              <a:t>-Congo</a:t>
            </a: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endParaRPr lang="en-US" altLang="zh-TW" sz="600" dirty="0">
              <a:solidFill>
                <a:prstClr val="black"/>
              </a:solidFill>
              <a:latin typeface="Arial" panose="020B0604020202020204" pitchFamily="34" charset="0"/>
              <a:ea typeface="PMingLiU" panose="020B0604030504040204" pitchFamily="18" charset="-120"/>
            </a:endParaRPr>
          </a:p>
          <a:p>
            <a:pPr marL="342900" indent="-342900" algn="just" defTabSz="685800" eaLnBrk="1" hangingPunct="1">
              <a:lnSpc>
                <a:spcPct val="80000"/>
              </a:lnSpc>
              <a:spcBef>
                <a:spcPct val="30000"/>
              </a:spcBef>
            </a:pPr>
            <a:r>
              <a:rPr lang="en-US" altLang="zh-TW" sz="1500" b="1" dirty="0">
                <a:solidFill>
                  <a:prstClr val="black"/>
                </a:solidFill>
                <a:latin typeface="Arial" panose="020B0604020202020204" pitchFamily="34" charset="0"/>
                <a:ea typeface="PMingLiU" panose="020B0604030504040204" pitchFamily="18" charset="-120"/>
              </a:rPr>
              <a:t>3- </a:t>
            </a:r>
            <a:r>
              <a:rPr lang="en-US" altLang="zh-TW" sz="1500" b="1" i="1" dirty="0">
                <a:solidFill>
                  <a:prstClr val="black"/>
                </a:solidFill>
                <a:latin typeface="Arial" panose="020B0604020202020204" pitchFamily="34" charset="0"/>
                <a:ea typeface="PMingLiU" panose="020B0604030504040204" pitchFamily="18" charset="-120"/>
              </a:rPr>
              <a:t>Flaviviridae</a:t>
            </a:r>
            <a:r>
              <a:rPr lang="en-US" altLang="zh-TW" sz="1500" dirty="0">
                <a:solidFill>
                  <a:prstClr val="black"/>
                </a:solidFill>
                <a:latin typeface="Arial" panose="020B0604020202020204" pitchFamily="34" charset="0"/>
                <a:ea typeface="PMingLiU" panose="020B0604030504040204" pitchFamily="18" charset="-120"/>
              </a:rPr>
              <a:t>: </a:t>
            </a:r>
            <a:r>
              <a:rPr lang="en-US" altLang="zh-TW" sz="1500" dirty="0" err="1">
                <a:solidFill>
                  <a:srgbClr val="C00000"/>
                </a:solidFill>
                <a:latin typeface="Arial" panose="020B0604020202020204" pitchFamily="34" charset="0"/>
                <a:ea typeface="PMingLiU" panose="020B0604030504040204" pitchFamily="18" charset="-120"/>
              </a:rPr>
              <a:t>Febre</a:t>
            </a:r>
            <a:r>
              <a:rPr lang="en-US" altLang="zh-TW" sz="1500" dirty="0">
                <a:solidFill>
                  <a:srgbClr val="C00000"/>
                </a:solidFill>
                <a:latin typeface="Arial" panose="020B0604020202020204" pitchFamily="34" charset="0"/>
                <a:ea typeface="PMingLiU" panose="020B0604030504040204" pitchFamily="18" charset="-120"/>
              </a:rPr>
              <a:t> </a:t>
            </a:r>
            <a:r>
              <a:rPr lang="en-US" altLang="zh-TW" sz="1500" dirty="0" err="1">
                <a:solidFill>
                  <a:srgbClr val="C00000"/>
                </a:solidFill>
                <a:latin typeface="Arial" panose="020B0604020202020204" pitchFamily="34" charset="0"/>
                <a:ea typeface="PMingLiU" panose="020B0604030504040204" pitchFamily="18" charset="-120"/>
              </a:rPr>
              <a:t>amarela</a:t>
            </a:r>
            <a:r>
              <a:rPr lang="en-US" altLang="zh-TW" sz="1500" dirty="0">
                <a:solidFill>
                  <a:srgbClr val="C00000"/>
                </a:solidFill>
                <a:latin typeface="Arial" panose="020B0604020202020204" pitchFamily="34" charset="0"/>
                <a:ea typeface="PMingLiU" panose="020B0604030504040204" pitchFamily="18" charset="-120"/>
              </a:rPr>
              <a:t>, Dengue, Zika  </a:t>
            </a:r>
          </a:p>
        </p:txBody>
      </p:sp>
      <p:pic>
        <p:nvPicPr>
          <p:cNvPr id="15" name="Picture 2">
            <a:extLst>
              <a:ext uri="{FF2B5EF4-FFF2-40B4-BE49-F238E27FC236}">
                <a16:creationId xmlns:a16="http://schemas.microsoft.com/office/drawing/2014/main" id="{BDC3F1FE-4D08-450D-9385-E2D7F7CA8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04" y="2618469"/>
            <a:ext cx="132397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Resultado de imagem para zika sintomas">
            <a:extLst>
              <a:ext uri="{FF2B5EF4-FFF2-40B4-BE49-F238E27FC236}">
                <a16:creationId xmlns:a16="http://schemas.microsoft.com/office/drawing/2014/main" id="{B26F207D-96DB-4AEB-BA91-3E9058C9BD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51"/>
          <a:stretch/>
        </p:blipFill>
        <p:spPr bwMode="auto">
          <a:xfrm>
            <a:off x="626640" y="22310"/>
            <a:ext cx="4980691" cy="6835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7" name="Object 3">
            <a:hlinkClick r:id="" action="ppaction://ole?verb=0"/>
            <a:extLst>
              <a:ext uri="{FF2B5EF4-FFF2-40B4-BE49-F238E27FC236}">
                <a16:creationId xmlns:a16="http://schemas.microsoft.com/office/drawing/2014/main" id="{44718145-A98A-415B-8426-11388EBF20C1}"/>
              </a:ext>
            </a:extLst>
          </p:cNvPr>
          <p:cNvGraphicFramePr>
            <a:graphicFrameLocks/>
          </p:cNvGraphicFramePr>
          <p:nvPr/>
        </p:nvGraphicFramePr>
        <p:xfrm>
          <a:off x="7138987" y="3713559"/>
          <a:ext cx="1631156" cy="1447800"/>
        </p:xfrm>
        <a:graphic>
          <a:graphicData uri="http://schemas.openxmlformats.org/presentationml/2006/ole">
            <mc:AlternateContent xmlns:mc="http://schemas.openxmlformats.org/markup-compatibility/2006">
              <mc:Choice xmlns:v="urn:schemas-microsoft-com:vml" Requires="v">
                <p:oleObj spid="_x0000_s2056" name="Photo Editor ¼v¹³" r:id="rId5" imgW="2171106" imgH="1927054" progId="MSPhotoEd.3">
                  <p:embed/>
                </p:oleObj>
              </mc:Choice>
              <mc:Fallback>
                <p:oleObj name="Photo Editor ¼v¹³" r:id="rId5" imgW="2171106" imgH="1927054" progId="MSPhotoEd.3">
                  <p:embed/>
                  <p:pic>
                    <p:nvPicPr>
                      <p:cNvPr id="17" name="Object 3">
                        <a:hlinkClick r:id="" action="ppaction://ole?verb=0"/>
                        <a:extLst>
                          <a:ext uri="{FF2B5EF4-FFF2-40B4-BE49-F238E27FC236}">
                            <a16:creationId xmlns:a16="http://schemas.microsoft.com/office/drawing/2014/main" id="{44718145-A98A-415B-8426-11388EBF20C1}"/>
                          </a:ext>
                        </a:extLst>
                      </p:cNvPr>
                      <p:cNvPicPr>
                        <a:picLocks noChangeArrowheads="1"/>
                      </p:cNvPicPr>
                      <p:nvPr/>
                    </p:nvPicPr>
                    <p:blipFill>
                      <a:blip r:embed="rId6">
                        <a:lum bright="-6000" contrast="48000"/>
                        <a:extLst>
                          <a:ext uri="{28A0092B-C50C-407E-A947-70E740481C1C}">
                            <a14:useLocalDpi xmlns:a14="http://schemas.microsoft.com/office/drawing/2010/main" val="0"/>
                          </a:ext>
                        </a:extLst>
                      </a:blip>
                      <a:srcRect/>
                      <a:stretch>
                        <a:fillRect/>
                      </a:stretch>
                    </p:blipFill>
                    <p:spPr bwMode="auto">
                      <a:xfrm>
                        <a:off x="7138987" y="3713559"/>
                        <a:ext cx="163115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55" name="Picture 11" descr="Resultado de imagem para aedes aegypti gif">
            <a:extLst>
              <a:ext uri="{FF2B5EF4-FFF2-40B4-BE49-F238E27FC236}">
                <a16:creationId xmlns:a16="http://schemas.microsoft.com/office/drawing/2014/main" id="{35927E09-58D7-4714-A9FB-3BE54259345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3380" y="1028420"/>
            <a:ext cx="1473701" cy="1473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1CEC522-559B-4CEB-A197-055DF24D4E5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518629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Ecologia</a:t>
            </a:r>
            <a:endParaRPr lang="pt-BR" dirty="0"/>
          </a:p>
        </p:txBody>
      </p:sp>
      <p:pic>
        <p:nvPicPr>
          <p:cNvPr id="5" name="Picture 7" descr="http://upload.wikimedia.org/wikipedia/commons/thumb/2/23/%C3%89cotoneLamiotCommons4.jpg/300px-%C3%89cotoneLamiotCommon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046974"/>
            <a:ext cx="3456384" cy="18779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42" name="Picture 2" descr="http://www.scielo.br/img/revistas/aa/v43n3/n3a03fig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3174053"/>
            <a:ext cx="5760640" cy="3495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b="-1451"/>
          <a:stretch/>
        </p:blipFill>
        <p:spPr bwMode="auto">
          <a:xfrm>
            <a:off x="1177294" y="1484784"/>
            <a:ext cx="6789411" cy="45130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10" descr="http://h1.vibeflog.com/2006/02/06/11/12170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4766" y="1931456"/>
            <a:ext cx="6156176" cy="4617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tp://alpandino.org/en/course/07/07ak/75k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96" y="260648"/>
            <a:ext cx="6117994" cy="4110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675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500" fill="hold"/>
                                        <p:tgtEl>
                                          <p:spTgt spid="10244"/>
                                        </p:tgtEl>
                                        <p:attrNameLst>
                                          <p:attrName>ppt_x</p:attrName>
                                        </p:attrNameLst>
                                      </p:cBhvr>
                                      <p:tavLst>
                                        <p:tav tm="0">
                                          <p:val>
                                            <p:strVal val="#ppt_x"/>
                                          </p:val>
                                        </p:tav>
                                        <p:tav tm="100000">
                                          <p:val>
                                            <p:strVal val="#ppt_x"/>
                                          </p:val>
                                        </p:tav>
                                      </p:tavLst>
                                    </p:anim>
                                    <p:anim calcmode="lin" valueType="num">
                                      <p:cBhvr additive="base">
                                        <p:cTn id="20"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8">
            <a:extLst>
              <a:ext uri="{FF2B5EF4-FFF2-40B4-BE49-F238E27FC236}">
                <a16:creationId xmlns:a16="http://schemas.microsoft.com/office/drawing/2014/main" id="{1DC766FB-2227-4927-9050-598B4A6A5D9A}"/>
              </a:ext>
            </a:extLst>
          </p:cNvPr>
          <p:cNvSpPr txBox="1"/>
          <p:nvPr/>
        </p:nvSpPr>
        <p:spPr>
          <a:xfrm>
            <a:off x="572353" y="1333337"/>
            <a:ext cx="6536531" cy="1542730"/>
          </a:xfrm>
          <a:prstGeom prst="rect">
            <a:avLst/>
          </a:prstGeom>
          <a:noFill/>
        </p:spPr>
        <p:txBody>
          <a:bodyPr>
            <a:spAutoFit/>
          </a:bodyPr>
          <a:lstStyle/>
          <a:p>
            <a:pPr marL="257175" indent="-257175" algn="just" defTabSz="685800" eaLnBrk="1" fontAlgn="auto" hangingPunct="1">
              <a:spcBef>
                <a:spcPts val="0"/>
              </a:spcBef>
              <a:spcAft>
                <a:spcPts val="0"/>
              </a:spcAft>
              <a:defRPr/>
            </a:pPr>
            <a:r>
              <a:rPr lang="pt-BR" sz="2000" b="1" dirty="0">
                <a:solidFill>
                  <a:srgbClr val="FF0000"/>
                </a:solidFill>
                <a:latin typeface="Tahoma" pitchFamily="34" charset="0"/>
                <a:cs typeface="Tahoma" pitchFamily="34" charset="0"/>
              </a:rPr>
              <a:t>Principais doenças causadas por Bactérias</a:t>
            </a:r>
          </a:p>
          <a:p>
            <a:pPr marL="257175"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600075" lvl="1" indent="-257175" algn="just" defTabSz="685800" eaLnBrk="1" fontAlgn="auto" hangingPunct="1">
              <a:spcBef>
                <a:spcPts val="0"/>
              </a:spcBef>
              <a:spcAft>
                <a:spcPts val="0"/>
              </a:spcAft>
              <a:defRPr/>
            </a:pPr>
            <a:endParaRPr lang="pt-BR" sz="3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35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350" b="1" dirty="0">
                <a:solidFill>
                  <a:srgbClr val="4F81BD">
                    <a:lumMod val="50000"/>
                  </a:srgbClr>
                </a:solidFill>
                <a:latin typeface="Tahoma" pitchFamily="34" charset="0"/>
                <a:cs typeface="Tahoma" pitchFamily="34" charset="0"/>
              </a:rPr>
              <a:t>	</a:t>
            </a:r>
            <a:endParaRPr lang="pt-BR" sz="1350" dirty="0">
              <a:solidFill>
                <a:prstClr val="black"/>
              </a:solidFill>
              <a:latin typeface="Tahoma" pitchFamily="34" charset="0"/>
              <a:cs typeface="Tahoma" pitchFamily="34" charset="0"/>
            </a:endParaRPr>
          </a:p>
        </p:txBody>
      </p:sp>
      <p:pic>
        <p:nvPicPr>
          <p:cNvPr id="13" name="Picture 2" descr="Resultado de imagem para principais doencas causadas por bactérias">
            <a:extLst>
              <a:ext uri="{FF2B5EF4-FFF2-40B4-BE49-F238E27FC236}">
                <a16:creationId xmlns:a16="http://schemas.microsoft.com/office/drawing/2014/main" id="{A0741173-3327-4EC9-A88A-464A33DB90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2" t="23169" r="1418" b="10544"/>
          <a:stretch/>
        </p:blipFill>
        <p:spPr bwMode="auto">
          <a:xfrm>
            <a:off x="206920" y="2091617"/>
            <a:ext cx="6565926" cy="340455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esultado de imagem para bactéria gif">
            <a:extLst>
              <a:ext uri="{FF2B5EF4-FFF2-40B4-BE49-F238E27FC236}">
                <a16:creationId xmlns:a16="http://schemas.microsoft.com/office/drawing/2014/main" id="{44F38529-240D-4E37-A317-AB7E1BB7B0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06976" y="1253275"/>
            <a:ext cx="2140520" cy="149836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esultado de imagem para bactéria gif">
            <a:extLst>
              <a:ext uri="{FF2B5EF4-FFF2-40B4-BE49-F238E27FC236}">
                <a16:creationId xmlns:a16="http://schemas.microsoft.com/office/drawing/2014/main" id="{AE0F48B2-5977-4A57-B2B1-F7255282FA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18203" y="3243148"/>
            <a:ext cx="2164235" cy="1664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701E763-AF1B-41A3-888C-5625407F5BF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888731688"/>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grpSp>
        <p:nvGrpSpPr>
          <p:cNvPr id="9" name="Grupo 8"/>
          <p:cNvGrpSpPr/>
          <p:nvPr/>
        </p:nvGrpSpPr>
        <p:grpSpPr>
          <a:xfrm>
            <a:off x="7685313" y="5105455"/>
            <a:ext cx="1259819" cy="781432"/>
            <a:chOff x="10241650" y="5499279"/>
            <a:chExt cx="1679758" cy="1041909"/>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1650" y="5499279"/>
              <a:ext cx="1474432" cy="1041909"/>
            </a:xfrm>
            <a:prstGeom prst="rect">
              <a:avLst/>
            </a:prstGeom>
          </p:spPr>
        </p:pic>
        <p:sp>
          <p:nvSpPr>
            <p:cNvPr id="8" name="Retângulo 7"/>
            <p:cNvSpPr/>
            <p:nvPr/>
          </p:nvSpPr>
          <p:spPr>
            <a:xfrm rot="20301472">
              <a:off x="11095413" y="6148276"/>
              <a:ext cx="825995" cy="99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gr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8">
            <a:extLst>
              <a:ext uri="{FF2B5EF4-FFF2-40B4-BE49-F238E27FC236}">
                <a16:creationId xmlns:a16="http://schemas.microsoft.com/office/drawing/2014/main" id="{6067B385-D0AD-4692-95DC-1A100EF5FE6F}"/>
              </a:ext>
            </a:extLst>
          </p:cNvPr>
          <p:cNvSpPr txBox="1"/>
          <p:nvPr/>
        </p:nvSpPr>
        <p:spPr>
          <a:xfrm>
            <a:off x="131080" y="2300114"/>
            <a:ext cx="1525510" cy="2481449"/>
          </a:xfrm>
          <a:prstGeom prst="rect">
            <a:avLst/>
          </a:prstGeom>
          <a:noFill/>
        </p:spPr>
        <p:txBody>
          <a:bodyPr wrap="square">
            <a:spAutoFit/>
          </a:bodyPr>
          <a:lstStyle/>
          <a:p>
            <a:pPr marL="257175" indent="-257175" algn="ctr" defTabSz="685800" eaLnBrk="1" fontAlgn="auto" hangingPunct="1">
              <a:spcBef>
                <a:spcPts val="0"/>
              </a:spcBef>
              <a:spcAft>
                <a:spcPts val="0"/>
              </a:spcAft>
              <a:defRPr/>
            </a:pPr>
            <a:r>
              <a:rPr lang="pt-BR" sz="1350" b="1" dirty="0">
                <a:solidFill>
                  <a:srgbClr val="FF0000"/>
                </a:solidFill>
                <a:latin typeface="Tahoma" pitchFamily="34" charset="0"/>
                <a:cs typeface="Tahoma" pitchFamily="34" charset="0"/>
              </a:rPr>
              <a:t>Principais doenças causadas por Protozoários</a:t>
            </a:r>
          </a:p>
          <a:p>
            <a:pPr marL="257175" indent="-257175" algn="just" defTabSz="685800" eaLnBrk="1" fontAlgn="auto" hangingPunct="1">
              <a:spcBef>
                <a:spcPts val="0"/>
              </a:spcBef>
              <a:spcAft>
                <a:spcPts val="0"/>
              </a:spcAft>
              <a:defRPr/>
            </a:pPr>
            <a:endParaRPr lang="pt-BR" sz="600" dirty="0">
              <a:solidFill>
                <a:prstClr val="black"/>
              </a:solidFill>
              <a:latin typeface="Calibri"/>
              <a:cs typeface="Tahoma" pitchFamily="34" charset="0"/>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0" lvl="1" defTabSz="685800" eaLnBrk="1" fontAlgn="auto" hangingPunct="1">
              <a:spcBef>
                <a:spcPts val="0"/>
              </a:spcBef>
              <a:spcAft>
                <a:spcPts val="0"/>
              </a:spcAft>
              <a:defRPr/>
            </a:pPr>
            <a:endParaRPr lang="pt-BR" sz="1275" dirty="0">
              <a:solidFill>
                <a:prstClr val="black"/>
              </a:solidFill>
              <a:latin typeface="Calibri"/>
            </a:endParaRPr>
          </a:p>
          <a:p>
            <a:pPr marL="600075" lvl="1" indent="-257175" algn="just" defTabSz="685800" eaLnBrk="1" fontAlgn="auto" hangingPunct="1">
              <a:spcBef>
                <a:spcPts val="0"/>
              </a:spcBef>
              <a:spcAft>
                <a:spcPts val="0"/>
              </a:spcAft>
              <a:defRPr/>
            </a:pPr>
            <a:endParaRPr lang="pt-BR" sz="300" dirty="0">
              <a:solidFill>
                <a:prstClr val="black"/>
              </a:solidFill>
              <a:latin typeface="Calibri"/>
              <a:cs typeface="Tahoma" pitchFamily="34" charset="0"/>
            </a:endParaRPr>
          </a:p>
          <a:p>
            <a:pPr marL="600075" lvl="1" indent="-257175" algn="just" defTabSz="685800" eaLnBrk="1" fontAlgn="auto" hangingPunct="1">
              <a:spcBef>
                <a:spcPts val="0"/>
              </a:spcBef>
              <a:spcAft>
                <a:spcPts val="0"/>
              </a:spcAft>
              <a:defRPr/>
            </a:pPr>
            <a:endParaRPr lang="pt-BR" sz="1350" dirty="0">
              <a:solidFill>
                <a:prstClr val="black"/>
              </a:solidFill>
              <a:latin typeface="Calibri"/>
              <a:cs typeface="Tahoma" pitchFamily="34" charset="0"/>
            </a:endParaRPr>
          </a:p>
          <a:p>
            <a:pPr marL="257175" indent="-257175" algn="just" defTabSz="685800" eaLnBrk="1" fontAlgn="auto" hangingPunct="1">
              <a:spcBef>
                <a:spcPts val="0"/>
              </a:spcBef>
              <a:spcAft>
                <a:spcPts val="0"/>
              </a:spcAft>
              <a:defRPr/>
            </a:pPr>
            <a:r>
              <a:rPr lang="pt-BR" sz="1350" b="1" dirty="0">
                <a:solidFill>
                  <a:srgbClr val="4F81BD">
                    <a:lumMod val="50000"/>
                  </a:srgbClr>
                </a:solidFill>
                <a:latin typeface="Tahoma" pitchFamily="34" charset="0"/>
                <a:cs typeface="Tahoma" pitchFamily="34" charset="0"/>
              </a:rPr>
              <a:t>	</a:t>
            </a:r>
            <a:endParaRPr lang="pt-BR" sz="1350" dirty="0">
              <a:solidFill>
                <a:prstClr val="black"/>
              </a:solidFill>
              <a:latin typeface="Tahoma" pitchFamily="34" charset="0"/>
              <a:cs typeface="Tahoma" pitchFamily="34" charset="0"/>
            </a:endParaRPr>
          </a:p>
        </p:txBody>
      </p:sp>
      <p:pic>
        <p:nvPicPr>
          <p:cNvPr id="13" name="Picture 4">
            <a:extLst>
              <a:ext uri="{FF2B5EF4-FFF2-40B4-BE49-F238E27FC236}">
                <a16:creationId xmlns:a16="http://schemas.microsoft.com/office/drawing/2014/main" id="{513C1986-42E3-4EE9-89D5-9B1D48C47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138" y="857250"/>
            <a:ext cx="6858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Resultado de imagem para protozoários">
            <a:extLst>
              <a:ext uri="{FF2B5EF4-FFF2-40B4-BE49-F238E27FC236}">
                <a16:creationId xmlns:a16="http://schemas.microsoft.com/office/drawing/2014/main" id="{73CBD1B1-3D17-4D35-9FD8-68F10A90D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27" y="3429000"/>
            <a:ext cx="1472770" cy="20956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70DB4BC-2943-42D6-8547-6632D759816F}"/>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446553711"/>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11"/>
          <p:cNvSpPr txBox="1"/>
          <p:nvPr/>
        </p:nvSpPr>
        <p:spPr>
          <a:xfrm>
            <a:off x="453981" y="1900438"/>
            <a:ext cx="5837489" cy="3554819"/>
          </a:xfrm>
          <a:prstGeom prst="rect">
            <a:avLst/>
          </a:prstGeom>
          <a:noFill/>
        </p:spPr>
        <p:txBody>
          <a:bodyPr wrap="square" rtlCol="0">
            <a:spAutoFit/>
          </a:bodyPr>
          <a:lstStyle/>
          <a:p>
            <a:pPr algn="just" defTabSz="685800" eaLnBrk="1" fontAlgn="auto" hangingPunct="1">
              <a:spcBef>
                <a:spcPts val="0"/>
              </a:spcBef>
              <a:spcAft>
                <a:spcPts val="0"/>
              </a:spcAft>
            </a:pPr>
            <a:r>
              <a:rPr lang="pt-BR" sz="1500" dirty="0">
                <a:solidFill>
                  <a:prstClr val="black"/>
                </a:solidFill>
                <a:latin typeface="Calibri" panose="020F0502020204030204"/>
                <a:cs typeface="+mn-cs"/>
              </a:rPr>
              <a:t>(</a:t>
            </a:r>
            <a:r>
              <a:rPr lang="pt-BR" sz="1500" b="1" dirty="0">
                <a:solidFill>
                  <a:prstClr val="black"/>
                </a:solidFill>
                <a:latin typeface="Calibri" panose="020F0502020204030204"/>
                <a:cs typeface="+mn-cs"/>
              </a:rPr>
              <a:t>ENEM</a:t>
            </a:r>
            <a:r>
              <a:rPr lang="pt-BR" sz="1500" dirty="0">
                <a:solidFill>
                  <a:prstClr val="black"/>
                </a:solidFill>
                <a:latin typeface="Calibri" panose="020F0502020204030204"/>
                <a:cs typeface="+mn-cs"/>
              </a:rPr>
              <a:t>) Os sintomas mais sérios da Gripe A, causada pelo vírus H1N1, foram apresentados por pessoas mais idosas e por gestantes. O motivo aparente é a menor imunidade desses grupos contra o vírus. Para aumentar a imunidade populacional relativa ao vírus da gripe A, o governo brasileiro distribuiu vacinas para os grupos mais suscetíveis.</a:t>
            </a:r>
          </a:p>
          <a:p>
            <a:pPr algn="just" defTabSz="685800" eaLnBrk="1" fontAlgn="auto" hangingPunct="1">
              <a:spcBef>
                <a:spcPts val="0"/>
              </a:spcBef>
              <a:spcAft>
                <a:spcPts val="0"/>
              </a:spcAft>
            </a:pPr>
            <a:r>
              <a:rPr lang="pt-BR" sz="1500" dirty="0">
                <a:solidFill>
                  <a:prstClr val="black"/>
                </a:solidFill>
                <a:latin typeface="Calibri" panose="020F0502020204030204"/>
                <a:cs typeface="+mn-cs"/>
              </a:rPr>
              <a:t>A vacina contra o H1N1, assim como qualquer outra vacina contra agentes causadores de doenças infectocontagiosas, aumenta a imunidade das pessoas porque</a:t>
            </a:r>
          </a:p>
          <a:p>
            <a:pPr defTabSz="685800" eaLnBrk="1" fontAlgn="auto" hangingPunct="1">
              <a:spcBef>
                <a:spcPts val="0"/>
              </a:spcBef>
              <a:spcAft>
                <a:spcPts val="0"/>
              </a:spcAft>
            </a:pPr>
            <a:r>
              <a:rPr lang="pt-BR" sz="1500" dirty="0">
                <a:solidFill>
                  <a:prstClr val="black"/>
                </a:solidFill>
                <a:latin typeface="Calibri" panose="020F0502020204030204"/>
                <a:cs typeface="+mn-cs"/>
              </a:rPr>
              <a:t> </a:t>
            </a:r>
          </a:p>
          <a:p>
            <a:pPr defTabSz="685800" eaLnBrk="1" fontAlgn="auto" hangingPunct="1">
              <a:spcBef>
                <a:spcPts val="0"/>
              </a:spcBef>
              <a:spcAft>
                <a:spcPts val="0"/>
              </a:spcAft>
            </a:pPr>
            <a:r>
              <a:rPr lang="pt-BR" sz="1500" dirty="0">
                <a:solidFill>
                  <a:prstClr val="black"/>
                </a:solidFill>
                <a:latin typeface="Calibri" panose="020F0502020204030204"/>
                <a:cs typeface="+mn-cs"/>
              </a:rPr>
              <a:t>a) Possui anticorpos contra o agente causador da doença.</a:t>
            </a:r>
          </a:p>
          <a:p>
            <a:pPr defTabSz="685800" eaLnBrk="1" fontAlgn="auto" hangingPunct="1">
              <a:spcBef>
                <a:spcPts val="0"/>
              </a:spcBef>
              <a:spcAft>
                <a:spcPts val="0"/>
              </a:spcAft>
            </a:pPr>
            <a:r>
              <a:rPr lang="pt-BR" sz="1500" dirty="0">
                <a:solidFill>
                  <a:prstClr val="black"/>
                </a:solidFill>
                <a:latin typeface="Calibri" panose="020F0502020204030204"/>
                <a:cs typeface="+mn-cs"/>
              </a:rPr>
              <a:t>b) Possui proteínas que eliminam o agente causador da doença.</a:t>
            </a:r>
          </a:p>
          <a:p>
            <a:pPr defTabSz="685800" eaLnBrk="1" fontAlgn="auto" hangingPunct="1">
              <a:spcBef>
                <a:spcPts val="0"/>
              </a:spcBef>
              <a:spcAft>
                <a:spcPts val="0"/>
              </a:spcAft>
            </a:pPr>
            <a:r>
              <a:rPr lang="pt-BR" sz="1500" dirty="0">
                <a:solidFill>
                  <a:prstClr val="black"/>
                </a:solidFill>
                <a:latin typeface="Calibri" panose="020F0502020204030204"/>
                <a:cs typeface="+mn-cs"/>
              </a:rPr>
              <a:t>c) Estimula a produção de glóbulos vermelhos pela medula óssea.</a:t>
            </a:r>
          </a:p>
          <a:p>
            <a:pPr defTabSz="685800" eaLnBrk="1" fontAlgn="auto" hangingPunct="1">
              <a:spcBef>
                <a:spcPts val="0"/>
              </a:spcBef>
              <a:spcAft>
                <a:spcPts val="0"/>
              </a:spcAft>
            </a:pPr>
            <a:r>
              <a:rPr lang="pt-BR" sz="1500" dirty="0">
                <a:solidFill>
                  <a:prstClr val="black"/>
                </a:solidFill>
                <a:latin typeface="Calibri" panose="020F0502020204030204"/>
                <a:cs typeface="+mn-cs"/>
              </a:rPr>
              <a:t>d) Possui linfócitos B e T que neutralizam o agente causador da doença.</a:t>
            </a:r>
          </a:p>
          <a:p>
            <a:pPr defTabSz="685800" eaLnBrk="1" fontAlgn="auto" hangingPunct="1">
              <a:spcBef>
                <a:spcPts val="0"/>
              </a:spcBef>
              <a:spcAft>
                <a:spcPts val="0"/>
              </a:spcAft>
            </a:pPr>
            <a:r>
              <a:rPr lang="pt-BR" sz="1500" dirty="0">
                <a:solidFill>
                  <a:prstClr val="black"/>
                </a:solidFill>
                <a:latin typeface="Calibri" panose="020F0502020204030204"/>
                <a:cs typeface="+mn-cs"/>
              </a:rPr>
              <a:t>e) Estimula a produção de anticorpos contra o agente causador da doença.</a:t>
            </a:r>
          </a:p>
        </p:txBody>
      </p:sp>
      <p:grpSp>
        <p:nvGrpSpPr>
          <p:cNvPr id="3" name="Group 2">
            <a:extLst>
              <a:ext uri="{FF2B5EF4-FFF2-40B4-BE49-F238E27FC236}">
                <a16:creationId xmlns:a16="http://schemas.microsoft.com/office/drawing/2014/main" id="{C88D3091-8284-43A0-8F9E-C2D3F22639E0}"/>
              </a:ext>
            </a:extLst>
          </p:cNvPr>
          <p:cNvGrpSpPr/>
          <p:nvPr/>
        </p:nvGrpSpPr>
        <p:grpSpPr>
          <a:xfrm>
            <a:off x="6449478" y="1057197"/>
            <a:ext cx="2341660" cy="4009628"/>
            <a:chOff x="8599303" y="266596"/>
            <a:chExt cx="3122213" cy="5346170"/>
          </a:xfrm>
        </p:grpSpPr>
        <p:pic>
          <p:nvPicPr>
            <p:cNvPr id="1026" name="Picture 2" descr="Resultado de imagem para indígena">
              <a:extLst>
                <a:ext uri="{FF2B5EF4-FFF2-40B4-BE49-F238E27FC236}">
                  <a16:creationId xmlns:a16="http://schemas.microsoft.com/office/drawing/2014/main" id="{BB2F553A-37A0-490B-8812-B35A46D5FD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3197" y="266596"/>
              <a:ext cx="3108319" cy="1774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h1n1">
              <a:extLst>
                <a:ext uri="{FF2B5EF4-FFF2-40B4-BE49-F238E27FC236}">
                  <a16:creationId xmlns:a16="http://schemas.microsoft.com/office/drawing/2014/main" id="{C8414B04-C4AA-483C-9CBE-1276036818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13197" y="2040707"/>
              <a:ext cx="3108319" cy="1749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teoria da relatividade">
              <a:extLst>
                <a:ext uri="{FF2B5EF4-FFF2-40B4-BE49-F238E27FC236}">
                  <a16:creationId xmlns:a16="http://schemas.microsoft.com/office/drawing/2014/main" id="{AA977149-27A5-454D-92F9-EE885A8BBC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303" y="3790691"/>
              <a:ext cx="3122213" cy="18220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705D9D68-518C-4F0C-B20D-C54EF5EAF89D}"/>
              </a:ext>
            </a:extLst>
          </p:cNvPr>
          <p:cNvSpPr/>
          <p:nvPr/>
        </p:nvSpPr>
        <p:spPr>
          <a:xfrm>
            <a:off x="453981" y="4890715"/>
            <a:ext cx="244699" cy="24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sp>
        <p:nvSpPr>
          <p:cNvPr id="5" name="Title 4">
            <a:extLst>
              <a:ext uri="{FF2B5EF4-FFF2-40B4-BE49-F238E27FC236}">
                <a16:creationId xmlns:a16="http://schemas.microsoft.com/office/drawing/2014/main" id="{610C1637-0B2B-42F4-BA44-34F1BB44DAD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94564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20950705">
            <a:off x="8000793" y="5360615"/>
            <a:ext cx="628859" cy="77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0" y="5642106"/>
            <a:ext cx="7681238" cy="3428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 name="CaixaDeTexto 11"/>
          <p:cNvSpPr txBox="1"/>
          <p:nvPr/>
        </p:nvSpPr>
        <p:spPr>
          <a:xfrm>
            <a:off x="453980" y="1900439"/>
            <a:ext cx="6005918" cy="3624069"/>
          </a:xfrm>
          <a:prstGeom prst="rect">
            <a:avLst/>
          </a:prstGeom>
          <a:noFill/>
        </p:spPr>
        <p:txBody>
          <a:bodyPr wrap="square" rtlCol="0">
            <a:spAutoFit/>
          </a:bodyPr>
          <a:lstStyle/>
          <a:p>
            <a:pPr algn="just" defTabSz="685800" eaLnBrk="1" fontAlgn="auto" hangingPunct="1">
              <a:spcBef>
                <a:spcPts val="0"/>
              </a:spcBef>
              <a:spcAft>
                <a:spcPts val="0"/>
              </a:spcAft>
            </a:pPr>
            <a:r>
              <a:rPr lang="pt-BR" sz="1350" dirty="0">
                <a:solidFill>
                  <a:prstClr val="black"/>
                </a:solidFill>
                <a:latin typeface="Calibri" panose="020F0502020204030204"/>
                <a:cs typeface="+mn-cs"/>
              </a:rPr>
              <a:t>(</a:t>
            </a:r>
            <a:r>
              <a:rPr lang="pt-BR" sz="1350" b="1" dirty="0">
                <a:solidFill>
                  <a:prstClr val="black"/>
                </a:solidFill>
                <a:latin typeface="Calibri" panose="020F0502020204030204"/>
                <a:cs typeface="+mn-cs"/>
              </a:rPr>
              <a:t>ENEM</a:t>
            </a:r>
            <a:r>
              <a:rPr lang="pt-BR" sz="1350" dirty="0">
                <a:solidFill>
                  <a:prstClr val="black"/>
                </a:solidFill>
                <a:latin typeface="Calibri" panose="020F0502020204030204"/>
                <a:cs typeface="+mn-cs"/>
              </a:rPr>
              <a:t>)  Medidas de saneamento básico são fundamentais no processo de promoção de saúde e qualidade de vida da população. Muitas vezes, a falta de saneamento está relacionada com o aparecimento de várias doenças. Nesse contexto, um paciente dá entrada em um pronto atendimento relatando que há 30 dias teve contato com águas de enchente. Ainda informa que nesta localidade não há rede de esgoto e drenagem de águas pluviais e que a coleta de lixo é inadequada. Ele apresenta os seguintes sintomas: febre, dor de cabeça e dores musculares.</a:t>
            </a:r>
          </a:p>
          <a:p>
            <a:pPr algn="r" defTabSz="685800" eaLnBrk="1" fontAlgn="auto" hangingPunct="1">
              <a:spcBef>
                <a:spcPts val="0"/>
              </a:spcBef>
              <a:spcAft>
                <a:spcPts val="0"/>
              </a:spcAft>
            </a:pPr>
            <a:r>
              <a:rPr lang="pt-BR" sz="1350" i="1" dirty="0">
                <a:solidFill>
                  <a:prstClr val="black"/>
                </a:solidFill>
                <a:latin typeface="Calibri" panose="020F0502020204030204"/>
                <a:cs typeface="+mn-cs"/>
              </a:rPr>
              <a:t>Disponível em: http://portal.saude.gov.br. Acesso em: 27 fev. 2012 (adaptado).</a:t>
            </a:r>
            <a:br>
              <a:rPr lang="pt-BR" sz="1350" i="1" dirty="0">
                <a:solidFill>
                  <a:prstClr val="black"/>
                </a:solidFill>
                <a:latin typeface="Calibri" panose="020F0502020204030204"/>
                <a:cs typeface="+mn-cs"/>
              </a:rPr>
            </a:br>
            <a:endParaRPr lang="pt-BR" sz="1350" i="1" dirty="0">
              <a:solidFill>
                <a:prstClr val="black"/>
              </a:solidFill>
              <a:latin typeface="Calibri" panose="020F0502020204030204"/>
              <a:cs typeface="+mn-cs"/>
            </a:endParaRPr>
          </a:p>
          <a:p>
            <a:pPr defTabSz="685800" eaLnBrk="1" fontAlgn="auto" hangingPunct="1">
              <a:spcBef>
                <a:spcPts val="0"/>
              </a:spcBef>
              <a:spcAft>
                <a:spcPts val="0"/>
              </a:spcAft>
            </a:pPr>
            <a:r>
              <a:rPr lang="pt-BR" sz="1350" dirty="0">
                <a:solidFill>
                  <a:prstClr val="black"/>
                </a:solidFill>
                <a:latin typeface="Calibri" panose="020F0502020204030204"/>
                <a:cs typeface="+mn-cs"/>
              </a:rPr>
              <a:t>Relacionando os sintomas apresentados com as condições sanitárias da localidade, há indicações de que o paciente apresenta um caso de</a:t>
            </a:r>
          </a:p>
          <a:p>
            <a:pPr defTabSz="685800" eaLnBrk="1" fontAlgn="auto" hangingPunct="1">
              <a:spcBef>
                <a:spcPts val="0"/>
              </a:spcBef>
              <a:spcAft>
                <a:spcPts val="0"/>
              </a:spcAft>
            </a:pPr>
            <a:r>
              <a:rPr lang="pt-BR" sz="1350" dirty="0">
                <a:solidFill>
                  <a:prstClr val="black"/>
                </a:solidFill>
                <a:latin typeface="Calibri" panose="020F0502020204030204"/>
                <a:cs typeface="+mn-cs"/>
              </a:rPr>
              <a:t>a) Difteria.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b) Botulismo.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c) Tuberculose.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d) Leptospirose.  </a:t>
            </a:r>
            <a:br>
              <a:rPr lang="pt-BR" sz="1350" dirty="0">
                <a:solidFill>
                  <a:prstClr val="black"/>
                </a:solidFill>
                <a:latin typeface="Calibri" panose="020F0502020204030204"/>
                <a:cs typeface="+mn-cs"/>
              </a:rPr>
            </a:br>
            <a:r>
              <a:rPr lang="pt-BR" sz="1350" dirty="0">
                <a:solidFill>
                  <a:prstClr val="black"/>
                </a:solidFill>
                <a:latin typeface="Calibri" panose="020F0502020204030204"/>
                <a:cs typeface="+mn-cs"/>
              </a:rPr>
              <a:t>e) Meningite meningocócica.  </a:t>
            </a:r>
            <a:endParaRPr lang="pt-BR" sz="1500" dirty="0">
              <a:solidFill>
                <a:prstClr val="black"/>
              </a:solidFill>
              <a:latin typeface="Calibri" panose="020F0502020204030204"/>
              <a:cs typeface="+mn-cs"/>
            </a:endParaRPr>
          </a:p>
        </p:txBody>
      </p:sp>
      <p:grpSp>
        <p:nvGrpSpPr>
          <p:cNvPr id="3" name="Group 2">
            <a:extLst>
              <a:ext uri="{FF2B5EF4-FFF2-40B4-BE49-F238E27FC236}">
                <a16:creationId xmlns:a16="http://schemas.microsoft.com/office/drawing/2014/main" id="{C88D3091-8284-43A0-8F9E-C2D3F22639E0}"/>
              </a:ext>
            </a:extLst>
          </p:cNvPr>
          <p:cNvGrpSpPr/>
          <p:nvPr/>
        </p:nvGrpSpPr>
        <p:grpSpPr>
          <a:xfrm>
            <a:off x="6449478" y="1057197"/>
            <a:ext cx="2341660" cy="4009628"/>
            <a:chOff x="8599303" y="266596"/>
            <a:chExt cx="3122213" cy="5346170"/>
          </a:xfrm>
        </p:grpSpPr>
        <p:pic>
          <p:nvPicPr>
            <p:cNvPr id="1026" name="Picture 2" descr="Resultado de imagem para indígena">
              <a:extLst>
                <a:ext uri="{FF2B5EF4-FFF2-40B4-BE49-F238E27FC236}">
                  <a16:creationId xmlns:a16="http://schemas.microsoft.com/office/drawing/2014/main" id="{BB2F553A-37A0-490B-8812-B35A46D5FD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3197" y="266596"/>
              <a:ext cx="3108319" cy="1774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h1n1">
              <a:extLst>
                <a:ext uri="{FF2B5EF4-FFF2-40B4-BE49-F238E27FC236}">
                  <a16:creationId xmlns:a16="http://schemas.microsoft.com/office/drawing/2014/main" id="{C8414B04-C4AA-483C-9CBE-1276036818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13197" y="2040707"/>
              <a:ext cx="3108319" cy="1749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teoria da relatividade">
              <a:extLst>
                <a:ext uri="{FF2B5EF4-FFF2-40B4-BE49-F238E27FC236}">
                  <a16:creationId xmlns:a16="http://schemas.microsoft.com/office/drawing/2014/main" id="{AA977149-27A5-454D-92F9-EE885A8BBC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303" y="3790691"/>
              <a:ext cx="3122213" cy="18220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705D9D68-518C-4F0C-B20D-C54EF5EAF89D}"/>
              </a:ext>
            </a:extLst>
          </p:cNvPr>
          <p:cNvSpPr/>
          <p:nvPr/>
        </p:nvSpPr>
        <p:spPr>
          <a:xfrm>
            <a:off x="453981" y="5019922"/>
            <a:ext cx="244699" cy="248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sp>
        <p:nvSpPr>
          <p:cNvPr id="5" name="Title 4">
            <a:extLst>
              <a:ext uri="{FF2B5EF4-FFF2-40B4-BE49-F238E27FC236}">
                <a16:creationId xmlns:a16="http://schemas.microsoft.com/office/drawing/2014/main" id="{8CB9881E-1B0F-41DD-9C88-DBE33506465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370256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a:spLocks noGrp="1"/>
          </p:cNvSpPr>
          <p:nvPr>
            <p:ph type="title"/>
          </p:nvPr>
        </p:nvSpPr>
        <p:spPr>
          <a:xfrm>
            <a:off x="468313" y="908050"/>
            <a:ext cx="8229600" cy="1143000"/>
          </a:xfrm>
        </p:spPr>
        <p:txBody>
          <a:bodyPr/>
          <a:lstStyle/>
          <a:p>
            <a:pPr algn="ctr"/>
            <a:r>
              <a:rPr lang="en-US" altLang="pt-BR" sz="6000"/>
              <a:t>Bem vindos ao mundo da</a:t>
            </a:r>
            <a:endParaRPr lang="pt-BR" altLang="pt-BR" sz="6000" b="1"/>
          </a:p>
        </p:txBody>
      </p:sp>
      <p:sp>
        <p:nvSpPr>
          <p:cNvPr id="33795" name="Espaço Reservado para Conteúdo 2"/>
          <p:cNvSpPr>
            <a:spLocks noGrp="1"/>
          </p:cNvSpPr>
          <p:nvPr>
            <p:ph idx="1"/>
          </p:nvPr>
        </p:nvSpPr>
        <p:spPr>
          <a:xfrm>
            <a:off x="1671638" y="5664200"/>
            <a:ext cx="8229600" cy="4389438"/>
          </a:xfrm>
        </p:spPr>
        <p:txBody>
          <a:bodyPr/>
          <a:lstStyle/>
          <a:p>
            <a:pPr marL="0" indent="0">
              <a:buFont typeface="Wingdings 2" panose="05020102010507070707" pitchFamily="18" charset="2"/>
              <a:buNone/>
            </a:pPr>
            <a:r>
              <a:rPr lang="en-US" altLang="pt-BR" sz="4000"/>
              <a:t>Tenham um ótimo dia !!!</a:t>
            </a:r>
            <a:endParaRPr lang="pt-BR" altLang="pt-BR" sz="4000"/>
          </a:p>
        </p:txBody>
      </p:sp>
      <p:pic>
        <p:nvPicPr>
          <p:cNvPr id="33796" name="Picture 2" descr="http://www.fucamp.edu.br/wp-content/uploads/2013/01/BIOLOG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287588"/>
            <a:ext cx="40322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074" name="Picture 2" descr="http://cienciahoje.uol.com.br/blogues/bussola/2014/01/cientistas-cidadaos/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1299" b="53190"/>
          <a:stretch/>
        </p:blipFill>
        <p:spPr bwMode="auto">
          <a:xfrm>
            <a:off x="-200472" y="238696"/>
            <a:ext cx="9525000" cy="1894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Divisões Oceanográficas">
            <a:extLst>
              <a:ext uri="{FF2B5EF4-FFF2-40B4-BE49-F238E27FC236}">
                <a16:creationId xmlns:a16="http://schemas.microsoft.com/office/drawing/2014/main" id="{BCDA1142-C26F-428C-AB2F-F0EEF3A0E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92" y="2527007"/>
            <a:ext cx="7724016" cy="432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12941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074" name="Picture 2" descr="http://cienciahoje.uol.com.br/blogues/bussola/2014/01/cientistas-cidadaos/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1299" b="53190"/>
          <a:stretch/>
        </p:blipFill>
        <p:spPr bwMode="auto">
          <a:xfrm>
            <a:off x="-200472" y="238696"/>
            <a:ext cx="9525000" cy="1894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diatomloir.eu/Siteplancton/Tycho/Cerataul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420888"/>
            <a:ext cx="6290664" cy="4151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6" name="Picture 2" descr="http://m1.paperblog.com/i/189/1892531/propagacion-arrecifes-coral-es-regida-terremo-L-_JvLp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6" y="192275"/>
            <a:ext cx="4639064" cy="3092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8" name="Picture 4" descr="http://2.bp.blogspot.com/-v1P0btYlAKM/TgFj3UIJtjI/AAAAAAAAAE0/TRCO4TvTdGE/s1600/Estrelas_do_m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827" y="3573016"/>
            <a:ext cx="4603797" cy="3162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0" name="Picture 6" descr="http://doidosporcinema.files.wordpress.com/2010/12/oceanos_peixes.jpg"/>
          <p:cNvPicPr>
            <a:picLocks noChangeAspect="1" noChangeArrowheads="1"/>
          </p:cNvPicPr>
          <p:nvPr/>
        </p:nvPicPr>
        <p:blipFill rotWithShape="1">
          <a:blip r:embed="rId6">
            <a:extLst>
              <a:ext uri="{28A0092B-C50C-407E-A947-70E740481C1C}">
                <a14:useLocalDpi xmlns:a14="http://schemas.microsoft.com/office/drawing/2010/main" val="0"/>
              </a:ext>
            </a:extLst>
          </a:blip>
          <a:srcRect b="15731"/>
          <a:stretch/>
        </p:blipFill>
        <p:spPr bwMode="auto">
          <a:xfrm>
            <a:off x="0" y="941897"/>
            <a:ext cx="9540552" cy="4522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2" name="Picture 8" descr="http://wallpaper.ultradownloads.com.br/275983_Papel-de-Parede-Vida-no-Oceano_1680x10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99" y="690559"/>
            <a:ext cx="9303853" cy="5814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168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078"/>
                                        </p:tgtEl>
                                        <p:attrNameLst>
                                          <p:attrName>ppt_x</p:attrName>
                                        </p:attrNameLst>
                                      </p:cBhvr>
                                      <p:tavLst>
                                        <p:tav tm="0">
                                          <p:val>
                                            <p:strVal val="ppt_x"/>
                                          </p:val>
                                        </p:tav>
                                        <p:tav tm="100000">
                                          <p:val>
                                            <p:strVal val="ppt_x"/>
                                          </p:val>
                                        </p:tav>
                                      </p:tavLst>
                                    </p:anim>
                                    <p:anim calcmode="lin" valueType="num">
                                      <p:cBhvr additive="base">
                                        <p:cTn id="13" dur="500"/>
                                        <p:tgtEl>
                                          <p:spTgt spid="3078"/>
                                        </p:tgtEl>
                                        <p:attrNameLst>
                                          <p:attrName>ppt_y</p:attrName>
                                        </p:attrNameLst>
                                      </p:cBhvr>
                                      <p:tavLst>
                                        <p:tav tm="0">
                                          <p:val>
                                            <p:strVal val="ppt_y"/>
                                          </p:val>
                                        </p:tav>
                                        <p:tav tm="100000">
                                          <p:val>
                                            <p:strVal val="1+ppt_h/2"/>
                                          </p:val>
                                        </p:tav>
                                      </p:tavLst>
                                    </p:anim>
                                    <p:set>
                                      <p:cBhvr>
                                        <p:cTn id="14" dur="1" fill="hold">
                                          <p:stCondLst>
                                            <p:cond delay="499"/>
                                          </p:stCondLst>
                                        </p:cTn>
                                        <p:tgtEl>
                                          <p:spTgt spid="3078"/>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3074"/>
                                        </p:tgtEl>
                                        <p:attrNameLst>
                                          <p:attrName>ppt_x</p:attrName>
                                        </p:attrNameLst>
                                      </p:cBhvr>
                                      <p:tavLst>
                                        <p:tav tm="0">
                                          <p:val>
                                            <p:strVal val="ppt_x"/>
                                          </p:val>
                                        </p:tav>
                                        <p:tav tm="100000">
                                          <p:val>
                                            <p:strVal val="ppt_x"/>
                                          </p:val>
                                        </p:tav>
                                      </p:tavLst>
                                    </p:anim>
                                    <p:anim calcmode="lin" valueType="num">
                                      <p:cBhvr additive="base">
                                        <p:cTn id="17" dur="500"/>
                                        <p:tgtEl>
                                          <p:spTgt spid="3074"/>
                                        </p:tgtEl>
                                        <p:attrNameLst>
                                          <p:attrName>ppt_y</p:attrName>
                                        </p:attrNameLst>
                                      </p:cBhvr>
                                      <p:tavLst>
                                        <p:tav tm="0">
                                          <p:val>
                                            <p:strVal val="ppt_y"/>
                                          </p:val>
                                        </p:tav>
                                        <p:tav tm="100000">
                                          <p:val>
                                            <p:strVal val="1+ppt_h/2"/>
                                          </p:val>
                                        </p:tav>
                                      </p:tavLst>
                                    </p:anim>
                                    <p:set>
                                      <p:cBhvr>
                                        <p:cTn id="18" dur="1" fill="hold">
                                          <p:stCondLst>
                                            <p:cond delay="499"/>
                                          </p:stCondLst>
                                        </p:cTn>
                                        <p:tgtEl>
                                          <p:spTgt spid="3074"/>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11268"/>
                                        </p:tgtEl>
                                        <p:attrNameLst>
                                          <p:attrName>style.visibility</p:attrName>
                                        </p:attrNameLst>
                                      </p:cBhvr>
                                      <p:to>
                                        <p:strVal val="visible"/>
                                      </p:to>
                                    </p:set>
                                    <p:anim calcmode="lin" valueType="num">
                                      <p:cBhvr additive="base">
                                        <p:cTn id="21" dur="500" fill="hold"/>
                                        <p:tgtEl>
                                          <p:spTgt spid="11268"/>
                                        </p:tgtEl>
                                        <p:attrNameLst>
                                          <p:attrName>ppt_x</p:attrName>
                                        </p:attrNameLst>
                                      </p:cBhvr>
                                      <p:tavLst>
                                        <p:tav tm="0">
                                          <p:val>
                                            <p:strVal val="#ppt_x"/>
                                          </p:val>
                                        </p:tav>
                                        <p:tav tm="100000">
                                          <p:val>
                                            <p:strVal val="#ppt_x"/>
                                          </p:val>
                                        </p:tav>
                                      </p:tavLst>
                                    </p:anim>
                                    <p:anim calcmode="lin" valueType="num">
                                      <p:cBhvr additive="base">
                                        <p:cTn id="22" dur="500" fill="hold"/>
                                        <p:tgtEl>
                                          <p:spTgt spid="112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 calcmode="lin" valueType="num">
                                      <p:cBhvr additive="base">
                                        <p:cTn id="25" dur="500" fill="hold"/>
                                        <p:tgtEl>
                                          <p:spTgt spid="11266"/>
                                        </p:tgtEl>
                                        <p:attrNameLst>
                                          <p:attrName>ppt_x</p:attrName>
                                        </p:attrNameLst>
                                      </p:cBhvr>
                                      <p:tavLst>
                                        <p:tav tm="0">
                                          <p:val>
                                            <p:strVal val="#ppt_x"/>
                                          </p:val>
                                        </p:tav>
                                        <p:tav tm="100000">
                                          <p:val>
                                            <p:strVal val="#ppt_x"/>
                                          </p:val>
                                        </p:tav>
                                      </p:tavLst>
                                    </p:anim>
                                    <p:anim calcmode="lin" valueType="num">
                                      <p:cBhvr additive="base">
                                        <p:cTn id="2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268"/>
                                        </p:tgtEl>
                                        <p:attrNameLst>
                                          <p:attrName>ppt_x</p:attrName>
                                        </p:attrNameLst>
                                      </p:cBhvr>
                                      <p:tavLst>
                                        <p:tav tm="0">
                                          <p:val>
                                            <p:strVal val="ppt_x"/>
                                          </p:val>
                                        </p:tav>
                                        <p:tav tm="100000">
                                          <p:val>
                                            <p:strVal val="ppt_x"/>
                                          </p:val>
                                        </p:tav>
                                      </p:tavLst>
                                    </p:anim>
                                    <p:anim calcmode="lin" valueType="num">
                                      <p:cBhvr additive="base">
                                        <p:cTn id="31" dur="500"/>
                                        <p:tgtEl>
                                          <p:spTgt spid="11268"/>
                                        </p:tgtEl>
                                        <p:attrNameLst>
                                          <p:attrName>ppt_y</p:attrName>
                                        </p:attrNameLst>
                                      </p:cBhvr>
                                      <p:tavLst>
                                        <p:tav tm="0">
                                          <p:val>
                                            <p:strVal val="ppt_y"/>
                                          </p:val>
                                        </p:tav>
                                        <p:tav tm="100000">
                                          <p:val>
                                            <p:strVal val="1+ppt_h/2"/>
                                          </p:val>
                                        </p:tav>
                                      </p:tavLst>
                                    </p:anim>
                                    <p:set>
                                      <p:cBhvr>
                                        <p:cTn id="32" dur="1" fill="hold">
                                          <p:stCondLst>
                                            <p:cond delay="499"/>
                                          </p:stCondLst>
                                        </p:cTn>
                                        <p:tgtEl>
                                          <p:spTgt spid="11268"/>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1266"/>
                                        </p:tgtEl>
                                        <p:attrNameLst>
                                          <p:attrName>ppt_x</p:attrName>
                                        </p:attrNameLst>
                                      </p:cBhvr>
                                      <p:tavLst>
                                        <p:tav tm="0">
                                          <p:val>
                                            <p:strVal val="ppt_x"/>
                                          </p:val>
                                        </p:tav>
                                        <p:tav tm="100000">
                                          <p:val>
                                            <p:strVal val="ppt_x"/>
                                          </p:val>
                                        </p:tav>
                                      </p:tavLst>
                                    </p:anim>
                                    <p:anim calcmode="lin" valueType="num">
                                      <p:cBhvr additive="base">
                                        <p:cTn id="35" dur="500"/>
                                        <p:tgtEl>
                                          <p:spTgt spid="11266"/>
                                        </p:tgtEl>
                                        <p:attrNameLst>
                                          <p:attrName>ppt_y</p:attrName>
                                        </p:attrNameLst>
                                      </p:cBhvr>
                                      <p:tavLst>
                                        <p:tav tm="0">
                                          <p:val>
                                            <p:strVal val="ppt_y"/>
                                          </p:val>
                                        </p:tav>
                                        <p:tav tm="100000">
                                          <p:val>
                                            <p:strVal val="1+ppt_h/2"/>
                                          </p:val>
                                        </p:tav>
                                      </p:tavLst>
                                    </p:anim>
                                    <p:set>
                                      <p:cBhvr>
                                        <p:cTn id="36" dur="1" fill="hold">
                                          <p:stCondLst>
                                            <p:cond delay="499"/>
                                          </p:stCondLst>
                                        </p:cTn>
                                        <p:tgtEl>
                                          <p:spTgt spid="11266"/>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3074"/>
                                        </p:tgtEl>
                                        <p:attrNameLst>
                                          <p:attrName>ppt_x</p:attrName>
                                        </p:attrNameLst>
                                      </p:cBhvr>
                                      <p:tavLst>
                                        <p:tav tm="0">
                                          <p:val>
                                            <p:strVal val="ppt_x"/>
                                          </p:val>
                                        </p:tav>
                                        <p:tav tm="100000">
                                          <p:val>
                                            <p:strVal val="ppt_x"/>
                                          </p:val>
                                        </p:tav>
                                      </p:tavLst>
                                    </p:anim>
                                    <p:anim calcmode="lin" valueType="num">
                                      <p:cBhvr additive="base">
                                        <p:cTn id="39" dur="500"/>
                                        <p:tgtEl>
                                          <p:spTgt spid="3074"/>
                                        </p:tgtEl>
                                        <p:attrNameLst>
                                          <p:attrName>ppt_y</p:attrName>
                                        </p:attrNameLst>
                                      </p:cBhvr>
                                      <p:tavLst>
                                        <p:tav tm="0">
                                          <p:val>
                                            <p:strVal val="ppt_y"/>
                                          </p:val>
                                        </p:tav>
                                        <p:tav tm="100000">
                                          <p:val>
                                            <p:strVal val="1+ppt_h/2"/>
                                          </p:val>
                                        </p:tav>
                                      </p:tavLst>
                                    </p:anim>
                                    <p:set>
                                      <p:cBhvr>
                                        <p:cTn id="40" dur="1" fill="hold">
                                          <p:stCondLst>
                                            <p:cond delay="499"/>
                                          </p:stCondLst>
                                        </p:cTn>
                                        <p:tgtEl>
                                          <p:spTgt spid="3074"/>
                                        </p:tgtEl>
                                        <p:attrNameLst>
                                          <p:attrName>style.visibility</p:attrName>
                                        </p:attrNameLst>
                                      </p:cBhvr>
                                      <p:to>
                                        <p:strVal val="hidden"/>
                                      </p:to>
                                    </p:set>
                                  </p:childTnLst>
                                </p:cTn>
                              </p:par>
                              <p:par>
                                <p:cTn id="41" presetID="2" presetClass="entr" presetSubtype="4" fill="hold" nodeType="withEffect">
                                  <p:stCondLst>
                                    <p:cond delay="0"/>
                                  </p:stCondLst>
                                  <p:childTnLst>
                                    <p:set>
                                      <p:cBhvr>
                                        <p:cTn id="42" dur="1" fill="hold">
                                          <p:stCondLst>
                                            <p:cond delay="0"/>
                                          </p:stCondLst>
                                        </p:cTn>
                                        <p:tgtEl>
                                          <p:spTgt spid="11270"/>
                                        </p:tgtEl>
                                        <p:attrNameLst>
                                          <p:attrName>style.visibility</p:attrName>
                                        </p:attrNameLst>
                                      </p:cBhvr>
                                      <p:to>
                                        <p:strVal val="visible"/>
                                      </p:to>
                                    </p:set>
                                    <p:anim calcmode="lin" valueType="num">
                                      <p:cBhvr additive="base">
                                        <p:cTn id="43" dur="500" fill="hold"/>
                                        <p:tgtEl>
                                          <p:spTgt spid="11270"/>
                                        </p:tgtEl>
                                        <p:attrNameLst>
                                          <p:attrName>ppt_x</p:attrName>
                                        </p:attrNameLst>
                                      </p:cBhvr>
                                      <p:tavLst>
                                        <p:tav tm="0">
                                          <p:val>
                                            <p:strVal val="#ppt_x"/>
                                          </p:val>
                                        </p:tav>
                                        <p:tav tm="100000">
                                          <p:val>
                                            <p:strVal val="#ppt_x"/>
                                          </p:val>
                                        </p:tav>
                                      </p:tavLst>
                                    </p:anim>
                                    <p:anim calcmode="lin" valueType="num">
                                      <p:cBhvr additive="base">
                                        <p:cTn id="4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272"/>
                                        </p:tgtEl>
                                        <p:attrNameLst>
                                          <p:attrName>style.visibility</p:attrName>
                                        </p:attrNameLst>
                                      </p:cBhvr>
                                      <p:to>
                                        <p:strVal val="visible"/>
                                      </p:to>
                                    </p:set>
                                    <p:anim calcmode="lin" valueType="num">
                                      <p:cBhvr additive="base">
                                        <p:cTn id="49" dur="500" fill="hold"/>
                                        <p:tgtEl>
                                          <p:spTgt spid="11272"/>
                                        </p:tgtEl>
                                        <p:attrNameLst>
                                          <p:attrName>ppt_x</p:attrName>
                                        </p:attrNameLst>
                                      </p:cBhvr>
                                      <p:tavLst>
                                        <p:tav tm="0">
                                          <p:val>
                                            <p:strVal val="#ppt_x"/>
                                          </p:val>
                                        </p:tav>
                                        <p:tav tm="100000">
                                          <p:val>
                                            <p:strVal val="#ppt_x"/>
                                          </p:val>
                                        </p:tav>
                                      </p:tavLst>
                                    </p:anim>
                                    <p:anim calcmode="lin" valueType="num">
                                      <p:cBhvr additive="base">
                                        <p:cTn id="50" dur="500" fill="hold"/>
                                        <p:tgtEl>
                                          <p:spTgt spid="11272"/>
                                        </p:tgtEl>
                                        <p:attrNameLst>
                                          <p:attrName>ppt_y</p:attrName>
                                        </p:attrNameLst>
                                      </p:cBhvr>
                                      <p:tavLst>
                                        <p:tav tm="0">
                                          <p:val>
                                            <p:strVal val="1+#ppt_h/2"/>
                                          </p:val>
                                        </p:tav>
                                        <p:tav tm="100000">
                                          <p:val>
                                            <p:strVal val="#ppt_y"/>
                                          </p:val>
                                        </p:tav>
                                      </p:tavLst>
                                    </p:anim>
                                  </p:childTnLst>
                                </p:cTn>
                              </p:par>
                              <p:par>
                                <p:cTn id="51" presetID="2" presetClass="exit" presetSubtype="4" fill="hold" nodeType="withEffect">
                                  <p:stCondLst>
                                    <p:cond delay="0"/>
                                  </p:stCondLst>
                                  <p:childTnLst>
                                    <p:anim calcmode="lin" valueType="num">
                                      <p:cBhvr additive="base">
                                        <p:cTn id="52" dur="500"/>
                                        <p:tgtEl>
                                          <p:spTgt spid="11270"/>
                                        </p:tgtEl>
                                        <p:attrNameLst>
                                          <p:attrName>ppt_x</p:attrName>
                                        </p:attrNameLst>
                                      </p:cBhvr>
                                      <p:tavLst>
                                        <p:tav tm="0">
                                          <p:val>
                                            <p:strVal val="ppt_x"/>
                                          </p:val>
                                        </p:tav>
                                        <p:tav tm="100000">
                                          <p:val>
                                            <p:strVal val="ppt_x"/>
                                          </p:val>
                                        </p:tav>
                                      </p:tavLst>
                                    </p:anim>
                                    <p:anim calcmode="lin" valueType="num">
                                      <p:cBhvr additive="base">
                                        <p:cTn id="53" dur="500"/>
                                        <p:tgtEl>
                                          <p:spTgt spid="11270"/>
                                        </p:tgtEl>
                                        <p:attrNameLst>
                                          <p:attrName>ppt_y</p:attrName>
                                        </p:attrNameLst>
                                      </p:cBhvr>
                                      <p:tavLst>
                                        <p:tav tm="0">
                                          <p:val>
                                            <p:strVal val="ppt_y"/>
                                          </p:val>
                                        </p:tav>
                                        <p:tav tm="100000">
                                          <p:val>
                                            <p:strVal val="1+ppt_h/2"/>
                                          </p:val>
                                        </p:tav>
                                      </p:tavLst>
                                    </p:anim>
                                    <p:set>
                                      <p:cBhvr>
                                        <p:cTn id="54" dur="1" fill="hold">
                                          <p:stCondLst>
                                            <p:cond delay="499"/>
                                          </p:stCondLst>
                                        </p:cTn>
                                        <p:tgtEl>
                                          <p:spTgt spid="11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501532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a:grpSpLocks/>
          </p:cNvGrpSpPr>
          <p:nvPr/>
        </p:nvGrpSpPr>
        <p:grpSpPr bwMode="auto">
          <a:xfrm>
            <a:off x="395288" y="908050"/>
            <a:ext cx="8208962" cy="1441450"/>
            <a:chOff x="395653" y="1340785"/>
            <a:chExt cx="8208680" cy="1440702"/>
          </a:xfrm>
        </p:grpSpPr>
        <p:sp>
          <p:nvSpPr>
            <p:cNvPr id="39944" name="Rectangle 6"/>
            <p:cNvSpPr>
              <a:spLocks noChangeArrowheads="1"/>
            </p:cNvSpPr>
            <p:nvPr/>
          </p:nvSpPr>
          <p:spPr bwMode="auto">
            <a:xfrm>
              <a:off x="395653" y="1340785"/>
              <a:ext cx="8208680" cy="1440702"/>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sp>
          <p:nvSpPr>
            <p:cNvPr id="39945" name="Text Box 4"/>
            <p:cNvSpPr txBox="1">
              <a:spLocks noChangeArrowheads="1"/>
            </p:cNvSpPr>
            <p:nvPr/>
          </p:nvSpPr>
          <p:spPr bwMode="auto">
            <a:xfrm>
              <a:off x="611427" y="1485900"/>
              <a:ext cx="7992906" cy="120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Processo de alteração gradual, na estrutura de uma</a:t>
              </a:r>
            </a:p>
            <a:p>
              <a:pPr eaLnBrk="1" hangingPunct="1">
                <a:spcBef>
                  <a:spcPct val="0"/>
                </a:spcBef>
                <a:buClrTx/>
                <a:buSzTx/>
                <a:buFontTx/>
                <a:buNone/>
              </a:pPr>
              <a:r>
                <a:rPr lang="pt-BR" altLang="pt-BR" sz="2400">
                  <a:latin typeface="Arial" panose="020B0604020202020204" pitchFamily="34" charset="0"/>
                </a:rPr>
                <a:t>comunidade num ecossistema, ao longo do tempo, até estabelecer um equilíbrio (direcional e previsível).</a:t>
              </a:r>
            </a:p>
          </p:txBody>
        </p:sp>
      </p:grpSp>
      <p:grpSp>
        <p:nvGrpSpPr>
          <p:cNvPr id="3" name="Grupo 2"/>
          <p:cNvGrpSpPr>
            <a:grpSpLocks/>
          </p:cNvGrpSpPr>
          <p:nvPr/>
        </p:nvGrpSpPr>
        <p:grpSpPr bwMode="auto">
          <a:xfrm>
            <a:off x="395288" y="5445125"/>
            <a:ext cx="8208962" cy="1079500"/>
            <a:chOff x="395660" y="3933652"/>
            <a:chExt cx="8208980" cy="1079801"/>
          </a:xfrm>
        </p:grpSpPr>
        <p:sp>
          <p:nvSpPr>
            <p:cNvPr id="39942" name="Rectangle 8"/>
            <p:cNvSpPr>
              <a:spLocks noChangeArrowheads="1"/>
            </p:cNvSpPr>
            <p:nvPr/>
          </p:nvSpPr>
          <p:spPr bwMode="auto">
            <a:xfrm>
              <a:off x="395660" y="3933652"/>
              <a:ext cx="8208980" cy="1079801"/>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sp>
          <p:nvSpPr>
            <p:cNvPr id="39943" name="Text Box 7"/>
            <p:cNvSpPr txBox="1">
              <a:spLocks noChangeArrowheads="1"/>
            </p:cNvSpPr>
            <p:nvPr/>
          </p:nvSpPr>
          <p:spPr bwMode="auto">
            <a:xfrm>
              <a:off x="660534" y="4059665"/>
              <a:ext cx="7768536" cy="83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Resultado da ação dos seres vivos sobre o ambiente, e</a:t>
              </a:r>
            </a:p>
            <a:p>
              <a:pPr eaLnBrk="1" hangingPunct="1">
                <a:spcBef>
                  <a:spcPct val="0"/>
                </a:spcBef>
                <a:buClrTx/>
                <a:buSzTx/>
                <a:buFontTx/>
                <a:buNone/>
              </a:pPr>
              <a:r>
                <a:rPr lang="pt-BR" altLang="pt-BR" sz="2400">
                  <a:latin typeface="Arial" panose="020B0604020202020204" pitchFamily="34" charset="0"/>
                </a:rPr>
                <a:t>do ambiente sobre os seres vivos.</a:t>
              </a:r>
            </a:p>
          </p:txBody>
        </p:sp>
      </p:grpSp>
      <p:sp>
        <p:nvSpPr>
          <p:cNvPr id="4" name="Retângulo 3"/>
          <p:cNvSpPr/>
          <p:nvPr/>
        </p:nvSpPr>
        <p:spPr>
          <a:xfrm>
            <a:off x="251520" y="116632"/>
            <a:ext cx="331372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INTRODUÇÃO</a:t>
            </a:r>
          </a:p>
        </p:txBody>
      </p:sp>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81300"/>
            <a:ext cx="7329487"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27866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nvPr>
        </p:nvGraphicFramePr>
        <p:xfrm>
          <a:off x="1619672" y="1484784"/>
          <a:ext cx="7283152"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63" name="Picture 2" descr="http://www.sobiologia.com.br/conteudos/figuras/bio_ecologia/Sucessao_ecologic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219575"/>
            <a:ext cx="57594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image.slidesharecdn.com/sucessaoecologica-100524163518-phpapp02/95/sucessao-ecologica-7-728.jpg?cb=1274718961"/>
          <p:cNvPicPr>
            <a:picLocks noChangeAspect="1" noChangeArrowheads="1"/>
          </p:cNvPicPr>
          <p:nvPr/>
        </p:nvPicPr>
        <p:blipFill>
          <a:blip r:embed="rId8">
            <a:extLst>
              <a:ext uri="{28A0092B-C50C-407E-A947-70E740481C1C}">
                <a14:useLocalDpi xmlns:a14="http://schemas.microsoft.com/office/drawing/2010/main" val="0"/>
              </a:ext>
            </a:extLst>
          </a:blip>
          <a:srcRect l="1016" t="20769" b="7233"/>
          <a:stretch>
            <a:fillRect/>
          </a:stretch>
        </p:blipFill>
        <p:spPr bwMode="auto">
          <a:xfrm>
            <a:off x="0" y="1804988"/>
            <a:ext cx="9180513"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ítulo 2"/>
          <p:cNvSpPr>
            <a:spLocks noGrp="1"/>
          </p:cNvSpPr>
          <p:nvPr>
            <p:ph type="title"/>
          </p:nvPr>
        </p:nvSpPr>
        <p:spPr/>
        <p:txBody>
          <a:bodyPr/>
          <a:lstStyle/>
          <a:p>
            <a:endParaRPr lang="pt-BR" altLang="pt-BR"/>
          </a:p>
        </p:txBody>
      </p:sp>
    </p:spTree>
    <p:extLst>
      <p:ext uri="{BB962C8B-B14F-4D97-AF65-F5344CB8AC3E}">
        <p14:creationId xmlns:p14="http://schemas.microsoft.com/office/powerpoint/2010/main" val="1934956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anim calcmode="lin" valueType="num">
                                      <p:cBhvr>
                                        <p:cTn id="8" dur="1000" fill="hold"/>
                                        <p:tgtEl>
                                          <p:spTgt spid="13316"/>
                                        </p:tgtEl>
                                        <p:attrNameLst>
                                          <p:attrName>ppt_x</p:attrName>
                                        </p:attrNameLst>
                                      </p:cBhvr>
                                      <p:tavLst>
                                        <p:tav tm="0">
                                          <p:val>
                                            <p:strVal val="#ppt_x"/>
                                          </p:val>
                                        </p:tav>
                                        <p:tav tm="100000">
                                          <p:val>
                                            <p:strVal val="#ppt_x"/>
                                          </p:val>
                                        </p:tav>
                                      </p:tavLst>
                                    </p:anim>
                                    <p:anim calcmode="lin" valueType="num">
                                      <p:cBhvr>
                                        <p:cTn id="9"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a:grpSpLocks/>
          </p:cNvGrpSpPr>
          <p:nvPr/>
        </p:nvGrpSpPr>
        <p:grpSpPr bwMode="auto">
          <a:xfrm>
            <a:off x="468313" y="1035050"/>
            <a:ext cx="8207375" cy="1098550"/>
            <a:chOff x="395674" y="1178534"/>
            <a:chExt cx="8209411" cy="1098028"/>
          </a:xfrm>
        </p:grpSpPr>
        <p:sp>
          <p:nvSpPr>
            <p:cNvPr id="10" name="Retângulo 9"/>
            <p:cNvSpPr/>
            <p:nvPr/>
          </p:nvSpPr>
          <p:spPr>
            <a:xfrm>
              <a:off x="395674" y="1178534"/>
              <a:ext cx="8209411" cy="1098028"/>
            </a:xfrm>
            <a:prstGeom prst="rect">
              <a:avLst/>
            </a:prstGeom>
            <a:solidFill>
              <a:srgbClr val="CCFFC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8" name="CaixaDeTexto 2"/>
            <p:cNvSpPr txBox="1">
              <a:spLocks noChangeArrowheads="1"/>
            </p:cNvSpPr>
            <p:nvPr/>
          </p:nvSpPr>
          <p:spPr bwMode="auto">
            <a:xfrm>
              <a:off x="529360" y="1286593"/>
              <a:ext cx="7499625" cy="8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Corresponde ao rendimento da conversão da energia</a:t>
              </a:r>
            </a:p>
            <a:p>
              <a:pPr eaLnBrk="1" hangingPunct="1">
                <a:spcBef>
                  <a:spcPct val="0"/>
                </a:spcBef>
                <a:buClrTx/>
                <a:buSzTx/>
                <a:buFontTx/>
                <a:buNone/>
              </a:pPr>
              <a:r>
                <a:rPr lang="pt-BR" altLang="pt-BR" sz="2400">
                  <a:latin typeface="Arial" panose="020B0604020202020204" pitchFamily="34" charset="0"/>
                </a:rPr>
                <a:t>luminosa em substâncias orgânicas.</a:t>
              </a:r>
            </a:p>
          </p:txBody>
        </p:sp>
      </p:grpSp>
      <p:grpSp>
        <p:nvGrpSpPr>
          <p:cNvPr id="3" name="Grupo 2"/>
          <p:cNvGrpSpPr>
            <a:grpSpLocks/>
          </p:cNvGrpSpPr>
          <p:nvPr/>
        </p:nvGrpSpPr>
        <p:grpSpPr bwMode="auto">
          <a:xfrm>
            <a:off x="468313" y="2420938"/>
            <a:ext cx="8207375" cy="1439862"/>
            <a:chOff x="395536" y="2492896"/>
            <a:chExt cx="8208913" cy="1439016"/>
          </a:xfrm>
        </p:grpSpPr>
        <p:sp>
          <p:nvSpPr>
            <p:cNvPr id="2" name="Retângulo 1"/>
            <p:cNvSpPr/>
            <p:nvPr/>
          </p:nvSpPr>
          <p:spPr>
            <a:xfrm>
              <a:off x="395536" y="2492896"/>
              <a:ext cx="8208913" cy="1439016"/>
            </a:xfrm>
            <a:prstGeom prst="rect">
              <a:avLst/>
            </a:prstGeom>
            <a:solidFill>
              <a:srgbClr val="CCFFC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6" name="CaixaDeTexto 3"/>
            <p:cNvSpPr txBox="1">
              <a:spLocks noChangeArrowheads="1"/>
            </p:cNvSpPr>
            <p:nvPr/>
          </p:nvSpPr>
          <p:spPr bwMode="auto">
            <a:xfrm>
              <a:off x="539552" y="2564520"/>
              <a:ext cx="7899920" cy="119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Produção primária bruta (PPB)</a:t>
              </a:r>
              <a:r>
                <a:rPr lang="pt-BR" altLang="pt-BR" sz="2400">
                  <a:latin typeface="Arial" panose="020B0604020202020204" pitchFamily="34" charset="0"/>
                </a:rPr>
                <a:t>: designa a razão a que</a:t>
              </a:r>
            </a:p>
            <a:p>
              <a:pPr eaLnBrk="1" hangingPunct="1">
                <a:spcBef>
                  <a:spcPct val="0"/>
                </a:spcBef>
                <a:buClrTx/>
                <a:buSzTx/>
                <a:buFontTx/>
                <a:buNone/>
              </a:pPr>
              <a:r>
                <a:rPr lang="pt-BR" altLang="pt-BR" sz="2400">
                  <a:latin typeface="Arial" panose="020B0604020202020204" pitchFamily="34" charset="0"/>
                </a:rPr>
                <a:t>a energia solar é convertida em energia potencial de</a:t>
              </a:r>
            </a:p>
            <a:p>
              <a:pPr eaLnBrk="1" hangingPunct="1">
                <a:spcBef>
                  <a:spcPct val="0"/>
                </a:spcBef>
                <a:buClrTx/>
                <a:buSzTx/>
                <a:buFontTx/>
                <a:buNone/>
              </a:pPr>
              <a:r>
                <a:rPr lang="pt-BR" altLang="pt-BR" sz="2400">
                  <a:latin typeface="Arial" panose="020B0604020202020204" pitchFamily="34" charset="0"/>
                </a:rPr>
                <a:t>biomassa.</a:t>
              </a:r>
            </a:p>
          </p:txBody>
        </p:sp>
      </p:grpSp>
      <p:grpSp>
        <p:nvGrpSpPr>
          <p:cNvPr id="7" name="Grupo 6"/>
          <p:cNvGrpSpPr>
            <a:grpSpLocks/>
          </p:cNvGrpSpPr>
          <p:nvPr/>
        </p:nvGrpSpPr>
        <p:grpSpPr bwMode="auto">
          <a:xfrm>
            <a:off x="468313" y="4149725"/>
            <a:ext cx="8207375" cy="1079500"/>
            <a:chOff x="395657" y="4221164"/>
            <a:chExt cx="8208797" cy="1079678"/>
          </a:xfrm>
        </p:grpSpPr>
        <p:sp>
          <p:nvSpPr>
            <p:cNvPr id="6" name="Retângulo 5"/>
            <p:cNvSpPr/>
            <p:nvPr/>
          </p:nvSpPr>
          <p:spPr>
            <a:xfrm>
              <a:off x="395657" y="4221164"/>
              <a:ext cx="8208797" cy="1079678"/>
            </a:xfrm>
            <a:prstGeom prst="rect">
              <a:avLst/>
            </a:prstGeom>
            <a:solidFill>
              <a:srgbClr val="CCFFCC"/>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4" name="CaixaDeTexto 4"/>
            <p:cNvSpPr txBox="1">
              <a:spLocks noChangeArrowheads="1"/>
            </p:cNvSpPr>
            <p:nvPr/>
          </p:nvSpPr>
          <p:spPr bwMode="auto">
            <a:xfrm>
              <a:off x="508750" y="4320146"/>
              <a:ext cx="7551960" cy="83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Produção primária líquida (PPL) </a:t>
              </a:r>
              <a:r>
                <a:rPr lang="pt-BR" altLang="pt-BR" sz="2400">
                  <a:latin typeface="Arial" panose="020B0604020202020204" pitchFamily="34" charset="0"/>
                </a:rPr>
                <a:t>: designa a taxa de</a:t>
              </a:r>
            </a:p>
            <a:p>
              <a:pPr eaLnBrk="1" hangingPunct="1">
                <a:spcBef>
                  <a:spcPct val="0"/>
                </a:spcBef>
                <a:buClrTx/>
                <a:buSzTx/>
                <a:buFontTx/>
                <a:buNone/>
              </a:pPr>
              <a:r>
                <a:rPr lang="pt-BR" altLang="pt-BR" sz="2400">
                  <a:latin typeface="Arial" panose="020B0604020202020204" pitchFamily="34" charset="0"/>
                </a:rPr>
                <a:t>armazenamento de matéria orgânica nos tecidos.</a:t>
              </a:r>
            </a:p>
          </p:txBody>
        </p:sp>
      </p:grpSp>
      <p:grpSp>
        <p:nvGrpSpPr>
          <p:cNvPr id="9" name="Grupo 8"/>
          <p:cNvGrpSpPr>
            <a:grpSpLocks/>
          </p:cNvGrpSpPr>
          <p:nvPr/>
        </p:nvGrpSpPr>
        <p:grpSpPr bwMode="auto">
          <a:xfrm>
            <a:off x="2197100" y="5661025"/>
            <a:ext cx="4895850" cy="595313"/>
            <a:chOff x="1979712" y="5733256"/>
            <a:chExt cx="4896544" cy="595228"/>
          </a:xfrm>
        </p:grpSpPr>
        <p:sp>
          <p:nvSpPr>
            <p:cNvPr id="8" name="Retângulo 7"/>
            <p:cNvSpPr/>
            <p:nvPr/>
          </p:nvSpPr>
          <p:spPr>
            <a:xfrm>
              <a:off x="1979712" y="5733256"/>
              <a:ext cx="4896544" cy="59522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992" name="CaixaDeTexto 5"/>
            <p:cNvSpPr txBox="1">
              <a:spLocks noChangeArrowheads="1"/>
            </p:cNvSpPr>
            <p:nvPr/>
          </p:nvSpPr>
          <p:spPr bwMode="auto">
            <a:xfrm>
              <a:off x="2051720" y="5769260"/>
              <a:ext cx="4733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800" b="1">
                  <a:latin typeface="Arial" panose="020B0604020202020204" pitchFamily="34" charset="0"/>
                </a:rPr>
                <a:t>PPL = PPB - RESPIRAÇÃO</a:t>
              </a:r>
            </a:p>
          </p:txBody>
        </p:sp>
      </p:grpSp>
      <p:sp>
        <p:nvSpPr>
          <p:cNvPr id="12" name="Retângulo 11"/>
          <p:cNvSpPr/>
          <p:nvPr/>
        </p:nvSpPr>
        <p:spPr>
          <a:xfrm>
            <a:off x="179512" y="188640"/>
            <a:ext cx="528862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PRODUÇÃO PRIMÁRIA</a:t>
            </a:r>
          </a:p>
        </p:txBody>
      </p:sp>
    </p:spTree>
    <p:extLst>
      <p:ext uri="{BB962C8B-B14F-4D97-AF65-F5344CB8AC3E}">
        <p14:creationId xmlns:p14="http://schemas.microsoft.com/office/powerpoint/2010/main" val="248353376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C9BB-3836-4199-802E-8B220D1FCA4E}"/>
              </a:ext>
            </a:extLst>
          </p:cNvPr>
          <p:cNvSpPr>
            <a:spLocks noGrp="1"/>
          </p:cNvSpPr>
          <p:nvPr>
            <p:ph type="title"/>
          </p:nvPr>
        </p:nvSpPr>
        <p:spPr/>
        <p:txBody>
          <a:bodyPr/>
          <a:lstStyle/>
          <a:p>
            <a:r>
              <a:rPr lang="en-US" dirty="0" err="1"/>
              <a:t>Datas</a:t>
            </a:r>
            <a:r>
              <a:rPr lang="en-US" dirty="0"/>
              <a:t> </a:t>
            </a:r>
            <a:r>
              <a:rPr lang="en-US" dirty="0" err="1"/>
              <a:t>históricas</a:t>
            </a:r>
            <a:r>
              <a:rPr lang="en-US" dirty="0"/>
              <a:t> ?!?</a:t>
            </a:r>
            <a:endParaRPr lang="pt-BR" dirty="0"/>
          </a:p>
        </p:txBody>
      </p:sp>
      <p:sp>
        <p:nvSpPr>
          <p:cNvPr id="3" name="Content Placeholder 2">
            <a:extLst>
              <a:ext uri="{FF2B5EF4-FFF2-40B4-BE49-F238E27FC236}">
                <a16:creationId xmlns:a16="http://schemas.microsoft.com/office/drawing/2014/main" id="{54BF0511-5B18-435C-A796-705F900D45A7}"/>
              </a:ext>
            </a:extLst>
          </p:cNvPr>
          <p:cNvSpPr>
            <a:spLocks noGrp="1"/>
          </p:cNvSpPr>
          <p:nvPr>
            <p:ph idx="1"/>
          </p:nvPr>
        </p:nvSpPr>
        <p:spPr/>
        <p:txBody>
          <a:bodyPr/>
          <a:lstStyle/>
          <a:p>
            <a:endParaRPr lang="pt-BR" dirty="0"/>
          </a:p>
        </p:txBody>
      </p:sp>
      <p:sp>
        <p:nvSpPr>
          <p:cNvPr id="11" name="Rectangle 8"/>
          <p:cNvSpPr>
            <a:spLocks noChangeArrowheads="1"/>
          </p:cNvSpPr>
          <p:nvPr/>
        </p:nvSpPr>
        <p:spPr bwMode="auto">
          <a:xfrm>
            <a:off x="986749" y="1935163"/>
            <a:ext cx="7704856"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80 anos da libertação de Auschwitz — 27 de janeiro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130 anos da invenção do vôlei — fevereiro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60 anos da entrada dos EUA na Guerra do Vietnã — 9 de fevereiro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20 anos do </a:t>
            </a:r>
            <a:r>
              <a:rPr kumimoji="0" lang="pt-BR" altLang="pt-BR" sz="1600" b="1" i="0" u="none" strike="noStrike" cap="none" normalizeH="0" baseline="0" dirty="0" err="1" smtClean="0">
                <a:ln>
                  <a:noFill/>
                </a:ln>
                <a:solidFill>
                  <a:schemeClr val="tx1"/>
                </a:solidFill>
                <a:effectLst/>
                <a:latin typeface="Arial" panose="020B0604020202020204" pitchFamily="34" charset="0"/>
              </a:rPr>
              <a:t>YouTube</a:t>
            </a:r>
            <a:r>
              <a:rPr kumimoji="0" lang="pt-BR" altLang="pt-BR" sz="1600" b="1" i="0" u="none" strike="noStrike" cap="none" normalizeH="0" baseline="0" dirty="0" smtClean="0">
                <a:ln>
                  <a:noFill/>
                </a:ln>
                <a:solidFill>
                  <a:schemeClr val="tx1"/>
                </a:solidFill>
                <a:effectLst/>
                <a:latin typeface="Arial" panose="020B0604020202020204" pitchFamily="34" charset="0"/>
              </a:rPr>
              <a:t> — 14 de fevereiro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120 anos da Teoria da Relatividade — março</a:t>
            </a:r>
          </a:p>
          <a:p>
            <a:pPr marL="342900" indent="-342900">
              <a:buFont typeface="+mj-lt"/>
              <a:buAutoNum type="arabicPeriod"/>
            </a:pPr>
            <a:r>
              <a:rPr kumimoji="0" lang="pt-BR" altLang="pt-BR" sz="1600" b="1" i="0" u="none" strike="noStrike" cap="none" normalizeH="0" baseline="0" dirty="0" smtClean="0">
                <a:ln>
                  <a:noFill/>
                </a:ln>
                <a:solidFill>
                  <a:schemeClr val="tx1"/>
                </a:solidFill>
                <a:effectLst/>
                <a:latin typeface="Arial" panose="020B0604020202020204" pitchFamily="34" charset="0"/>
              </a:rPr>
              <a:t>40 ano</a:t>
            </a:r>
            <a:r>
              <a:rPr lang="pt-BR" altLang="pt-BR" sz="1600" b="1" dirty="0">
                <a:latin typeface="Arial" panose="020B0604020202020204" pitchFamily="34" charset="0"/>
              </a:rPr>
              <a:t>40 anos da ascensão de Gorbachev — 11 de março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s do fim da Ditadura Militar brasileira — 15 de março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25 anos dos Compromissos de Dacar — 28 de abril</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50 anos do fim da Guerra do Vietnã — 30 de abril</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80 anos do fim da Segunda Guerra Mundial — 8 de maio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100 anos da publicação de </a:t>
            </a:r>
            <a:r>
              <a:rPr kumimoji="0" lang="pt-BR" altLang="pt-BR" sz="1600" b="1" i="1" u="none" strike="noStrike" cap="none" normalizeH="0" baseline="0" dirty="0" err="1" smtClean="0">
                <a:ln>
                  <a:noFill/>
                </a:ln>
                <a:solidFill>
                  <a:schemeClr val="tx1"/>
                </a:solidFill>
                <a:effectLst/>
                <a:latin typeface="Arial" panose="020B0604020202020204" pitchFamily="34" charset="0"/>
              </a:rPr>
              <a:t>Mein</a:t>
            </a:r>
            <a:r>
              <a:rPr kumimoji="0" lang="pt-BR" altLang="pt-BR" sz="1600" b="1" i="1" u="none" strike="noStrike" cap="none" normalizeH="0" baseline="0" dirty="0" smtClean="0">
                <a:ln>
                  <a:noFill/>
                </a:ln>
                <a:solidFill>
                  <a:schemeClr val="tx1"/>
                </a:solidFill>
                <a:effectLst/>
                <a:latin typeface="Arial" panose="020B0604020202020204" pitchFamily="34" charset="0"/>
              </a:rPr>
              <a:t> </a:t>
            </a:r>
            <a:r>
              <a:rPr kumimoji="0" lang="pt-BR" altLang="pt-BR" sz="1600" b="1" i="1" u="none" strike="noStrike" cap="none" normalizeH="0" baseline="0" dirty="0" err="1" smtClean="0">
                <a:ln>
                  <a:noFill/>
                </a:ln>
                <a:solidFill>
                  <a:schemeClr val="tx1"/>
                </a:solidFill>
                <a:effectLst/>
                <a:latin typeface="Arial" panose="020B0604020202020204" pitchFamily="34" charset="0"/>
              </a:rPr>
              <a:t>Kampf</a:t>
            </a:r>
            <a:r>
              <a:rPr kumimoji="0" lang="pt-BR" altLang="pt-BR" sz="1600" b="1" i="0" u="none" strike="noStrike" cap="none" normalizeH="0" baseline="0" dirty="0" smtClean="0">
                <a:ln>
                  <a:noFill/>
                </a:ln>
                <a:solidFill>
                  <a:schemeClr val="tx1"/>
                </a:solidFill>
                <a:effectLst/>
                <a:latin typeface="Arial" panose="020B0604020202020204" pitchFamily="34" charset="0"/>
              </a:rPr>
              <a:t> — julho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40 anos do Live </a:t>
            </a:r>
            <a:r>
              <a:rPr kumimoji="0" lang="pt-BR" altLang="pt-BR" sz="1600" b="1" i="0" u="none" strike="noStrike" cap="none" normalizeH="0" baseline="0" dirty="0" err="1" smtClean="0">
                <a:ln>
                  <a:noFill/>
                </a:ln>
                <a:solidFill>
                  <a:schemeClr val="tx1"/>
                </a:solidFill>
                <a:effectLst/>
                <a:latin typeface="Arial" panose="020B0604020202020204" pitchFamily="34" charset="0"/>
              </a:rPr>
              <a:t>Aid</a:t>
            </a:r>
            <a:r>
              <a:rPr kumimoji="0" lang="pt-BR" altLang="pt-BR" sz="1600" b="1" i="0" u="none" strike="noStrike" cap="none" normalizeH="0" baseline="0" dirty="0" smtClean="0">
                <a:ln>
                  <a:noFill/>
                </a:ln>
                <a:solidFill>
                  <a:schemeClr val="tx1"/>
                </a:solidFill>
                <a:effectLst/>
                <a:latin typeface="Arial" panose="020B0604020202020204" pitchFamily="34" charset="0"/>
              </a:rPr>
              <a:t> — 13 de julho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80 anos das bombas atômicas — 6 e 9 de agosto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30 anos do Windows 95 — 24 de agosto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100 anos dos Tratados de </a:t>
            </a:r>
            <a:r>
              <a:rPr kumimoji="0" lang="pt-BR" altLang="pt-BR" sz="1600" b="1" i="0" u="none" strike="noStrike" cap="none" normalizeH="0" baseline="0" dirty="0" err="1" smtClean="0">
                <a:ln>
                  <a:noFill/>
                </a:ln>
                <a:solidFill>
                  <a:schemeClr val="tx1"/>
                </a:solidFill>
                <a:effectLst/>
                <a:latin typeface="Arial" panose="020B0604020202020204" pitchFamily="34" charset="0"/>
              </a:rPr>
              <a:t>Locarno</a:t>
            </a:r>
            <a:r>
              <a:rPr kumimoji="0" lang="pt-BR" altLang="pt-BR" sz="1600" b="1" i="0" u="none" strike="noStrike" cap="none" normalizeH="0" baseline="0" dirty="0" smtClean="0">
                <a:ln>
                  <a:noFill/>
                </a:ln>
                <a:solidFill>
                  <a:schemeClr val="tx1"/>
                </a:solidFill>
                <a:effectLst/>
                <a:latin typeface="Arial" panose="020B0604020202020204" pitchFamily="34" charset="0"/>
              </a:rPr>
              <a:t> — outubro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80 anos da criação da ONU — 24 de outubro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100 anos da Exposição </a:t>
            </a:r>
            <a:r>
              <a:rPr kumimoji="0" lang="pt-BR" altLang="pt-BR" sz="1600" b="1" i="0" u="none" strike="noStrike" cap="none" normalizeH="0" baseline="0" dirty="0" err="1" smtClean="0">
                <a:ln>
                  <a:noFill/>
                </a:ln>
                <a:solidFill>
                  <a:schemeClr val="tx1"/>
                </a:solidFill>
                <a:effectLst/>
                <a:latin typeface="Arial" panose="020B0604020202020204" pitchFamily="34" charset="0"/>
              </a:rPr>
              <a:t>Art</a:t>
            </a:r>
            <a:r>
              <a:rPr kumimoji="0" lang="pt-BR" altLang="pt-BR" sz="1600" b="1" i="0" u="none" strike="noStrike" cap="none" normalizeH="0" baseline="0" dirty="0" smtClean="0">
                <a:ln>
                  <a:noFill/>
                </a:ln>
                <a:solidFill>
                  <a:schemeClr val="tx1"/>
                </a:solidFill>
                <a:effectLst/>
                <a:latin typeface="Arial" panose="020B0604020202020204" pitchFamily="34" charset="0"/>
              </a:rPr>
              <a:t> Déco de Paris — abril a outubro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Primeiro ano do feriado da Consciência Negra — 20 de novembro</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pt-BR" altLang="pt-BR" sz="1600" b="1" i="0" u="none" strike="noStrike" cap="none" normalizeH="0" baseline="0" dirty="0" smtClean="0">
                <a:ln>
                  <a:noFill/>
                </a:ln>
                <a:solidFill>
                  <a:schemeClr val="tx1"/>
                </a:solidFill>
                <a:effectLst/>
                <a:latin typeface="Arial" panose="020B0604020202020204" pitchFamily="34" charset="0"/>
              </a:rPr>
              <a:t>70 anos da prisão de Rosa Parks — 1º de dezembro</a:t>
            </a:r>
          </a:p>
        </p:txBody>
      </p:sp>
    </p:spTree>
    <p:extLst>
      <p:ext uri="{BB962C8B-B14F-4D97-AF65-F5344CB8AC3E}">
        <p14:creationId xmlns:p14="http://schemas.microsoft.com/office/powerpoint/2010/main" val="346372380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p:txBody>
          <a:bodyPr/>
          <a:lstStyle/>
          <a:p>
            <a:r>
              <a:rPr lang="en-US" altLang="pt-BR" dirty="0" err="1"/>
              <a:t>Sucessão</a:t>
            </a:r>
            <a:r>
              <a:rPr lang="en-US" altLang="pt-BR" dirty="0"/>
              <a:t> </a:t>
            </a:r>
            <a:r>
              <a:rPr lang="en-US" altLang="pt-BR" dirty="0" err="1"/>
              <a:t>Ecológica</a:t>
            </a:r>
            <a:endParaRPr lang="pt-BR" altLang="pt-BR" dirty="0"/>
          </a:p>
        </p:txBody>
      </p:sp>
      <p:sp>
        <p:nvSpPr>
          <p:cNvPr id="44035" name="Espaço Reservado para Conteúdo 2"/>
          <p:cNvSpPr>
            <a:spLocks noGrp="1"/>
          </p:cNvSpPr>
          <p:nvPr>
            <p:ph idx="1"/>
          </p:nvPr>
        </p:nvSpPr>
        <p:spPr/>
        <p:txBody>
          <a:bodyPr/>
          <a:lstStyle/>
          <a:p>
            <a:r>
              <a:rPr lang="en-US" altLang="pt-BR" b="1"/>
              <a:t>Comunidade Pioneira (Ecese)</a:t>
            </a:r>
          </a:p>
          <a:p>
            <a:pPr lvl="1"/>
            <a:r>
              <a:rPr lang="en-US" altLang="pt-BR"/>
              <a:t>Primeira a formar-se, instáveis e passageiras.</a:t>
            </a:r>
            <a:endParaRPr lang="pt-BR" altLang="pt-BR"/>
          </a:p>
        </p:txBody>
      </p:sp>
      <p:pic>
        <p:nvPicPr>
          <p:cNvPr id="14338" name="Picture 2" descr="http://cienciabr.org/wp-content/uploads/2009/02/liquen.jpg"/>
          <p:cNvPicPr>
            <a:picLocks noChangeAspect="1" noChangeArrowheads="1"/>
          </p:cNvPicPr>
          <p:nvPr/>
        </p:nvPicPr>
        <p:blipFill>
          <a:blip r:embed="rId2"/>
          <a:srcRect/>
          <a:stretch>
            <a:fillRect/>
          </a:stretch>
        </p:blipFill>
        <p:spPr bwMode="auto">
          <a:xfrm>
            <a:off x="4787900" y="3438525"/>
            <a:ext cx="3703638" cy="278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0" name="Picture 4" descr="http://www.biologados.com.br/images/andreaeidae_bryophyta_andreaea_musgo_granito.jpg"/>
          <p:cNvPicPr>
            <a:picLocks noChangeAspect="1" noChangeArrowheads="1"/>
          </p:cNvPicPr>
          <p:nvPr/>
        </p:nvPicPr>
        <p:blipFill rotWithShape="1">
          <a:blip r:embed="rId3"/>
          <a:srcRect b="4786"/>
          <a:stretch/>
        </p:blipFill>
        <p:spPr bwMode="auto">
          <a:xfrm>
            <a:off x="611188" y="3429000"/>
            <a:ext cx="3673475" cy="279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14301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a:grpSpLocks/>
          </p:cNvGrpSpPr>
          <p:nvPr/>
        </p:nvGrpSpPr>
        <p:grpSpPr bwMode="auto">
          <a:xfrm>
            <a:off x="481013" y="908050"/>
            <a:ext cx="7907337" cy="3457575"/>
            <a:chOff x="481125" y="908720"/>
            <a:chExt cx="7907300" cy="3456652"/>
          </a:xfrm>
        </p:grpSpPr>
        <p:sp>
          <p:nvSpPr>
            <p:cNvPr id="45063" name="Rectangle 8"/>
            <p:cNvSpPr>
              <a:spLocks noChangeArrowheads="1"/>
            </p:cNvSpPr>
            <p:nvPr/>
          </p:nvSpPr>
          <p:spPr bwMode="auto">
            <a:xfrm>
              <a:off x="481125" y="908720"/>
              <a:ext cx="7907300" cy="1152664"/>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latin typeface="Arial" panose="020B0604020202020204" pitchFamily="34" charset="0"/>
              </a:endParaRPr>
            </a:p>
          </p:txBody>
        </p:sp>
        <p:grpSp>
          <p:nvGrpSpPr>
            <p:cNvPr id="45064" name="Grupo 5"/>
            <p:cNvGrpSpPr>
              <a:grpSpLocks/>
            </p:cNvGrpSpPr>
            <p:nvPr/>
          </p:nvGrpSpPr>
          <p:grpSpPr bwMode="auto">
            <a:xfrm>
              <a:off x="625141" y="1052513"/>
              <a:ext cx="7547259" cy="3312859"/>
              <a:chOff x="625141" y="1052625"/>
              <a:chExt cx="7547259" cy="3313917"/>
            </a:xfrm>
          </p:grpSpPr>
          <p:sp>
            <p:nvSpPr>
              <p:cNvPr id="45065" name="Text Box 6"/>
              <p:cNvSpPr txBox="1">
                <a:spLocks noChangeArrowheads="1"/>
              </p:cNvSpPr>
              <p:nvPr/>
            </p:nvSpPr>
            <p:spPr bwMode="auto">
              <a:xfrm>
                <a:off x="625141" y="1052625"/>
                <a:ext cx="7547259" cy="83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Instalação de organismos pioneiros (líquens, musgos,</a:t>
                </a:r>
              </a:p>
              <a:p>
                <a:pPr eaLnBrk="1" hangingPunct="1">
                  <a:spcBef>
                    <a:spcPct val="0"/>
                  </a:spcBef>
                  <a:buClrTx/>
                  <a:buSzTx/>
                  <a:buFontTx/>
                  <a:buNone/>
                </a:pPr>
                <a:r>
                  <a:rPr lang="pt-BR" altLang="pt-BR" sz="2400">
                    <a:latin typeface="Arial" panose="020B0604020202020204" pitchFamily="34" charset="0"/>
                  </a:rPr>
                  <a:t>gramíneas, insetos).</a:t>
                </a:r>
              </a:p>
            </p:txBody>
          </p:sp>
          <p:pic>
            <p:nvPicPr>
              <p:cNvPr id="450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77819"/>
                <a:ext cx="3262833" cy="208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7" name="Picture 10" descr="http://dc437.4shared.com/doc/W3lGUZiV/preview0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77818"/>
                <a:ext cx="3240360" cy="208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upo 3"/>
          <p:cNvGrpSpPr>
            <a:grpSpLocks/>
          </p:cNvGrpSpPr>
          <p:nvPr/>
        </p:nvGrpSpPr>
        <p:grpSpPr bwMode="auto">
          <a:xfrm>
            <a:off x="481013" y="4581525"/>
            <a:ext cx="7907337" cy="1871663"/>
            <a:chOff x="481125" y="4581128"/>
            <a:chExt cx="7907300" cy="1872208"/>
          </a:xfrm>
        </p:grpSpPr>
        <p:sp>
          <p:nvSpPr>
            <p:cNvPr id="2" name="Retângulo 1"/>
            <p:cNvSpPr/>
            <p:nvPr/>
          </p:nvSpPr>
          <p:spPr>
            <a:xfrm>
              <a:off x="481125" y="4581128"/>
              <a:ext cx="7907300" cy="18722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5062" name="Text Box 7"/>
            <p:cNvSpPr txBox="1">
              <a:spLocks noChangeArrowheads="1"/>
            </p:cNvSpPr>
            <p:nvPr/>
          </p:nvSpPr>
          <p:spPr bwMode="auto">
            <a:xfrm>
              <a:off x="683568" y="4724971"/>
              <a:ext cx="75039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a:t>
              </a:r>
              <a:r>
                <a:rPr lang="pt-BR" altLang="pt-BR" sz="2400" b="1">
                  <a:latin typeface="Arial" panose="020B0604020202020204" pitchFamily="34" charset="0"/>
                </a:rPr>
                <a:t>Organismos pioneiros</a:t>
              </a:r>
              <a:r>
                <a:rPr lang="pt-BR" altLang="pt-BR" sz="2400">
                  <a:latin typeface="Arial" panose="020B0604020202020204" pitchFamily="34" charset="0"/>
                </a:rPr>
                <a:t>: bastante resistentes, pouco</a:t>
              </a:r>
            </a:p>
            <a:p>
              <a:pPr eaLnBrk="1" hangingPunct="1">
                <a:spcBef>
                  <a:spcPct val="0"/>
                </a:spcBef>
                <a:buClrTx/>
                <a:buSzTx/>
                <a:buFontTx/>
                <a:buNone/>
              </a:pPr>
              <a:r>
                <a:rPr lang="pt-BR" altLang="pt-BR" sz="2400">
                  <a:latin typeface="Arial" panose="020B0604020202020204" pitchFamily="34" charset="0"/>
                </a:rPr>
                <a:t>exigentes, com alta produtividade primária líquida,</a:t>
              </a:r>
            </a:p>
            <a:p>
              <a:pPr eaLnBrk="1" hangingPunct="1">
                <a:spcBef>
                  <a:spcPct val="0"/>
                </a:spcBef>
                <a:buClrTx/>
                <a:buSzTx/>
                <a:buFontTx/>
                <a:buNone/>
              </a:pPr>
              <a:r>
                <a:rPr lang="pt-BR" altLang="pt-BR" sz="2400">
                  <a:latin typeface="Arial" panose="020B0604020202020204" pitchFamily="34" charset="0"/>
                </a:rPr>
                <a:t>criam condições para a instalação de organismos</a:t>
              </a:r>
            </a:p>
            <a:p>
              <a:pPr eaLnBrk="1" hangingPunct="1">
                <a:spcBef>
                  <a:spcPct val="0"/>
                </a:spcBef>
                <a:buClrTx/>
                <a:buSzTx/>
                <a:buFontTx/>
                <a:buNone/>
              </a:pPr>
              <a:r>
                <a:rPr lang="pt-BR" altLang="pt-BR" sz="2400">
                  <a:latin typeface="Arial" panose="020B0604020202020204" pitchFamily="34" charset="0"/>
                </a:rPr>
                <a:t>mais complexos.</a:t>
              </a:r>
            </a:p>
          </p:txBody>
        </p:sp>
      </p:grpSp>
      <p:sp>
        <p:nvSpPr>
          <p:cNvPr id="10" name="Retângulo 9"/>
          <p:cNvSpPr/>
          <p:nvPr/>
        </p:nvSpPr>
        <p:spPr>
          <a:xfrm>
            <a:off x="107504" y="116632"/>
            <a:ext cx="4623765"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200" b="1" dirty="0">
                <a:ln w="11430"/>
                <a:solidFill>
                  <a:srgbClr val="990000"/>
                </a:solidFill>
                <a:effectLst>
                  <a:outerShdw blurRad="80000" dist="40000" dir="5040000" algn="tl">
                    <a:srgbClr val="000000">
                      <a:alpha val="30000"/>
                    </a:srgbClr>
                  </a:outerShdw>
                </a:effectLst>
                <a:latin typeface="Arial" charset="0"/>
              </a:rPr>
              <a:t>FASE INICIAL (ECESE)</a:t>
            </a:r>
          </a:p>
        </p:txBody>
      </p:sp>
    </p:spTree>
    <p:extLst>
      <p:ext uri="{BB962C8B-B14F-4D97-AF65-F5344CB8AC3E}">
        <p14:creationId xmlns:p14="http://schemas.microsoft.com/office/powerpoint/2010/main" val="4201978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a:grpSpLocks/>
          </p:cNvGrpSpPr>
          <p:nvPr/>
        </p:nvGrpSpPr>
        <p:grpSpPr bwMode="auto">
          <a:xfrm>
            <a:off x="395288" y="836613"/>
            <a:ext cx="8123237" cy="3313112"/>
            <a:chOff x="395535" y="836712"/>
            <a:chExt cx="8123744" cy="3312468"/>
          </a:xfrm>
        </p:grpSpPr>
        <p:sp>
          <p:nvSpPr>
            <p:cNvPr id="47113" name="Rectangle 8"/>
            <p:cNvSpPr>
              <a:spLocks noChangeArrowheads="1"/>
            </p:cNvSpPr>
            <p:nvPr/>
          </p:nvSpPr>
          <p:spPr bwMode="auto">
            <a:xfrm>
              <a:off x="395535" y="836712"/>
              <a:ext cx="8123743" cy="1080219"/>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grpSp>
          <p:nvGrpSpPr>
            <p:cNvPr id="47114" name="Grupo 3"/>
            <p:cNvGrpSpPr>
              <a:grpSpLocks/>
            </p:cNvGrpSpPr>
            <p:nvPr/>
          </p:nvGrpSpPr>
          <p:grpSpPr bwMode="auto">
            <a:xfrm>
              <a:off x="609000" y="908050"/>
              <a:ext cx="7910279" cy="3241130"/>
              <a:chOff x="609000" y="908720"/>
              <a:chExt cx="7910279" cy="3240826"/>
            </a:xfrm>
          </p:grpSpPr>
          <p:sp>
            <p:nvSpPr>
              <p:cNvPr id="47115" name="Text Box 5"/>
              <p:cNvSpPr txBox="1">
                <a:spLocks noChangeArrowheads="1"/>
              </p:cNvSpPr>
              <p:nvPr/>
            </p:nvSpPr>
            <p:spPr bwMode="auto">
              <a:xfrm>
                <a:off x="669312" y="908720"/>
                <a:ext cx="6999032" cy="83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Instalação de organismos mais complexos que os</a:t>
                </a:r>
              </a:p>
              <a:p>
                <a:pPr eaLnBrk="1" hangingPunct="1">
                  <a:spcBef>
                    <a:spcPct val="0"/>
                  </a:spcBef>
                  <a:buClrTx/>
                  <a:buSzTx/>
                  <a:buFontTx/>
                  <a:buNone/>
                </a:pPr>
                <a:r>
                  <a:rPr lang="pt-BR" altLang="pt-BR" sz="2400">
                    <a:latin typeface="Arial" panose="020B0604020202020204" pitchFamily="34" charset="0"/>
                  </a:rPr>
                  <a:t>pioneiros (arbustos e ervas, roedores ...).</a:t>
                </a:r>
              </a:p>
            </p:txBody>
          </p:sp>
          <p:pic>
            <p:nvPicPr>
              <p:cNvPr id="4711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00" y="2083897"/>
                <a:ext cx="3746976" cy="206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7" name="Picture 11" descr="http://ecologiaparatodos.files.wordpress.com/2013/02/celular_abr-2012-3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013" y="2083898"/>
                <a:ext cx="3847266" cy="206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upo 3"/>
          <p:cNvGrpSpPr>
            <a:grpSpLocks/>
          </p:cNvGrpSpPr>
          <p:nvPr/>
        </p:nvGrpSpPr>
        <p:grpSpPr bwMode="auto">
          <a:xfrm>
            <a:off x="609600" y="4365625"/>
            <a:ext cx="7850188" cy="2303463"/>
            <a:chOff x="609000" y="4365105"/>
            <a:chExt cx="7851432" cy="2304256"/>
          </a:xfrm>
        </p:grpSpPr>
        <p:sp>
          <p:nvSpPr>
            <p:cNvPr id="2" name="Retângulo 1"/>
            <p:cNvSpPr/>
            <p:nvPr/>
          </p:nvSpPr>
          <p:spPr>
            <a:xfrm>
              <a:off x="609000" y="4365105"/>
              <a:ext cx="7851432" cy="2304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7112" name="Text Box 6"/>
            <p:cNvSpPr txBox="1">
              <a:spLocks noChangeArrowheads="1"/>
            </p:cNvSpPr>
            <p:nvPr/>
          </p:nvSpPr>
          <p:spPr bwMode="auto">
            <a:xfrm>
              <a:off x="947345" y="4479503"/>
              <a:ext cx="64171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Maior sombreamento e retenção de umidade.</a:t>
              </a:r>
            </a:p>
          </p:txBody>
        </p:sp>
      </p:grpSp>
      <p:sp>
        <p:nvSpPr>
          <p:cNvPr id="16391" name="Text Box 7"/>
          <p:cNvSpPr txBox="1">
            <a:spLocks noChangeArrowheads="1"/>
          </p:cNvSpPr>
          <p:nvPr/>
        </p:nvSpPr>
        <p:spPr bwMode="auto">
          <a:xfrm>
            <a:off x="947738" y="5661025"/>
            <a:ext cx="72247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Diminuição da produção primária líquida em função</a:t>
            </a:r>
          </a:p>
          <a:p>
            <a:pPr eaLnBrk="1" hangingPunct="1">
              <a:spcBef>
                <a:spcPct val="0"/>
              </a:spcBef>
              <a:buClrTx/>
              <a:buSzTx/>
              <a:buFontTx/>
              <a:buNone/>
            </a:pPr>
            <a:r>
              <a:rPr lang="pt-BR" altLang="pt-BR" sz="2400">
                <a:latin typeface="Arial" panose="020B0604020202020204" pitchFamily="34" charset="0"/>
              </a:rPr>
              <a:t>do maior gasto de matéria orgânica.</a:t>
            </a:r>
          </a:p>
        </p:txBody>
      </p:sp>
      <p:sp>
        <p:nvSpPr>
          <p:cNvPr id="3" name="CaixaDeTexto 2"/>
          <p:cNvSpPr txBox="1">
            <a:spLocks noChangeArrowheads="1"/>
          </p:cNvSpPr>
          <p:nvPr/>
        </p:nvSpPr>
        <p:spPr bwMode="auto">
          <a:xfrm>
            <a:off x="947738" y="5046663"/>
            <a:ext cx="655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Aumento da diversidade biológica e de nichos.</a:t>
            </a:r>
          </a:p>
        </p:txBody>
      </p:sp>
      <p:sp>
        <p:nvSpPr>
          <p:cNvPr id="12" name="Retângulo 11"/>
          <p:cNvSpPr/>
          <p:nvPr/>
        </p:nvSpPr>
        <p:spPr>
          <a:xfrm>
            <a:off x="127125" y="116632"/>
            <a:ext cx="8333307"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200" b="1" dirty="0">
                <a:ln w="11430"/>
                <a:solidFill>
                  <a:srgbClr val="990000"/>
                </a:solidFill>
                <a:effectLst>
                  <a:outerShdw blurRad="80000" dist="40000" dir="5040000" algn="tl">
                    <a:srgbClr val="000000">
                      <a:alpha val="30000"/>
                    </a:srgbClr>
                  </a:outerShdw>
                </a:effectLst>
                <a:latin typeface="Arial" charset="0"/>
              </a:rPr>
              <a:t>FASE INTERMEDIÁRIA (SERE OU SÉRIE)</a:t>
            </a:r>
          </a:p>
        </p:txBody>
      </p:sp>
    </p:spTree>
    <p:extLst>
      <p:ext uri="{BB962C8B-B14F-4D97-AF65-F5344CB8AC3E}">
        <p14:creationId xmlns:p14="http://schemas.microsoft.com/office/powerpoint/2010/main" val="364454169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a:grpSpLocks/>
          </p:cNvGrpSpPr>
          <p:nvPr/>
        </p:nvGrpSpPr>
        <p:grpSpPr bwMode="auto">
          <a:xfrm>
            <a:off x="468313" y="892175"/>
            <a:ext cx="8078787" cy="3184525"/>
            <a:chOff x="467543" y="891430"/>
            <a:chExt cx="8080083" cy="3184897"/>
          </a:xfrm>
        </p:grpSpPr>
        <p:sp>
          <p:nvSpPr>
            <p:cNvPr id="48137" name="Rectangle 9"/>
            <p:cNvSpPr>
              <a:spLocks noChangeArrowheads="1"/>
            </p:cNvSpPr>
            <p:nvPr/>
          </p:nvSpPr>
          <p:spPr bwMode="auto">
            <a:xfrm>
              <a:off x="467543" y="891430"/>
              <a:ext cx="8080083" cy="1026029"/>
            </a:xfrm>
            <a:prstGeom prst="rect">
              <a:avLst/>
            </a:prstGeom>
            <a:solidFill>
              <a:srgbClr val="CCFFCC"/>
            </a:solidFill>
            <a:ln w="28575">
              <a:solidFill>
                <a:srgbClr val="990000"/>
              </a:solidFill>
              <a:miter lim="800000"/>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grpSp>
          <p:nvGrpSpPr>
            <p:cNvPr id="48138" name="Grupo 3"/>
            <p:cNvGrpSpPr>
              <a:grpSpLocks/>
            </p:cNvGrpSpPr>
            <p:nvPr/>
          </p:nvGrpSpPr>
          <p:grpSpPr bwMode="auto">
            <a:xfrm>
              <a:off x="611560" y="963314"/>
              <a:ext cx="7936066" cy="3113013"/>
              <a:chOff x="611560" y="818728"/>
              <a:chExt cx="7936066" cy="3112831"/>
            </a:xfrm>
          </p:grpSpPr>
          <p:sp>
            <p:nvSpPr>
              <p:cNvPr id="48139" name="Text Box 5"/>
              <p:cNvSpPr txBox="1">
                <a:spLocks noChangeArrowheads="1"/>
              </p:cNvSpPr>
              <p:nvPr/>
            </p:nvSpPr>
            <p:spPr bwMode="auto">
              <a:xfrm>
                <a:off x="611560" y="818728"/>
                <a:ext cx="7414209" cy="83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Comunidade mais desenvolvida que pode ocorrer no</a:t>
                </a:r>
              </a:p>
              <a:p>
                <a:pPr eaLnBrk="1" hangingPunct="1">
                  <a:spcBef>
                    <a:spcPct val="0"/>
                  </a:spcBef>
                  <a:buClrTx/>
                  <a:buSzTx/>
                  <a:buFontTx/>
                  <a:buNone/>
                </a:pPr>
                <a:r>
                  <a:rPr lang="pt-BR" altLang="pt-BR" sz="2400">
                    <a:latin typeface="Arial" panose="020B0604020202020204" pitchFamily="34" charset="0"/>
                  </a:rPr>
                  <a:t>ecossistema, sob as condições do local.</a:t>
                </a:r>
              </a:p>
            </p:txBody>
          </p:sp>
          <p:pic>
            <p:nvPicPr>
              <p:cNvPr id="48140" name="Picture 10" descr="http://www.apremavi.org.br/media/fotos/cartilha_planejando/foto_cap_16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31482"/>
                <a:ext cx="3649635" cy="200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12" descr="http://ideiaweb.org/wp-content/uploads/2013/04/flores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13" y="1931483"/>
                <a:ext cx="4153713" cy="200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upo 3"/>
          <p:cNvGrpSpPr>
            <a:grpSpLocks/>
          </p:cNvGrpSpPr>
          <p:nvPr/>
        </p:nvGrpSpPr>
        <p:grpSpPr bwMode="auto">
          <a:xfrm>
            <a:off x="684213" y="4221163"/>
            <a:ext cx="7775575" cy="2520950"/>
            <a:chOff x="683568" y="4221088"/>
            <a:chExt cx="7776864" cy="2520279"/>
          </a:xfrm>
        </p:grpSpPr>
        <p:sp>
          <p:nvSpPr>
            <p:cNvPr id="2" name="Retângulo 1"/>
            <p:cNvSpPr/>
            <p:nvPr/>
          </p:nvSpPr>
          <p:spPr>
            <a:xfrm>
              <a:off x="683568" y="4221088"/>
              <a:ext cx="7776864" cy="252027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8136" name="Text Box 6"/>
            <p:cNvSpPr txBox="1">
              <a:spLocks noChangeArrowheads="1"/>
            </p:cNvSpPr>
            <p:nvPr/>
          </p:nvSpPr>
          <p:spPr bwMode="auto">
            <a:xfrm>
              <a:off x="827756" y="4305219"/>
              <a:ext cx="69846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Grande quantidade de biomassa, de diversidade</a:t>
              </a:r>
            </a:p>
            <a:p>
              <a:pPr eaLnBrk="1" hangingPunct="1">
                <a:spcBef>
                  <a:spcPct val="0"/>
                </a:spcBef>
                <a:buClrTx/>
                <a:buSzTx/>
                <a:buFontTx/>
                <a:buNone/>
              </a:pPr>
              <a:r>
                <a:rPr lang="pt-BR" altLang="pt-BR" sz="2400">
                  <a:latin typeface="Arial" panose="020B0604020202020204" pitchFamily="34" charset="0"/>
                </a:rPr>
                <a:t>biológica e de nichos ecológicos, com predomínio</a:t>
              </a:r>
            </a:p>
            <a:p>
              <a:pPr eaLnBrk="1" hangingPunct="1">
                <a:spcBef>
                  <a:spcPct val="0"/>
                </a:spcBef>
                <a:buClrTx/>
                <a:buSzTx/>
                <a:buFontTx/>
                <a:buNone/>
              </a:pPr>
              <a:r>
                <a:rPr lang="pt-BR" altLang="pt-BR" sz="2400">
                  <a:latin typeface="Arial" panose="020B0604020202020204" pitchFamily="34" charset="0"/>
                </a:rPr>
                <a:t>de espécies mais complexas e exigentes.</a:t>
              </a:r>
            </a:p>
          </p:txBody>
        </p:sp>
      </p:grpSp>
      <p:sp>
        <p:nvSpPr>
          <p:cNvPr id="17416" name="Text Box 8"/>
          <p:cNvSpPr txBox="1">
            <a:spLocks noChangeArrowheads="1"/>
          </p:cNvSpPr>
          <p:nvPr/>
        </p:nvSpPr>
        <p:spPr bwMode="auto">
          <a:xfrm>
            <a:off x="827088" y="6135688"/>
            <a:ext cx="57610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Caracteriza-se por atingir o </a:t>
            </a:r>
            <a:r>
              <a:rPr lang="pt-BR" altLang="pt-BR" sz="2400" b="1">
                <a:latin typeface="Arial" panose="020B0604020202020204" pitchFamily="34" charset="0"/>
              </a:rPr>
              <a:t>“equilíbrio”.</a:t>
            </a:r>
          </a:p>
        </p:txBody>
      </p:sp>
      <p:sp>
        <p:nvSpPr>
          <p:cNvPr id="3" name="CaixaDeTexto 2"/>
          <p:cNvSpPr txBox="1">
            <a:spLocks noChangeArrowheads="1"/>
          </p:cNvSpPr>
          <p:nvPr/>
        </p:nvSpPr>
        <p:spPr bwMode="auto">
          <a:xfrm>
            <a:off x="833438" y="5559425"/>
            <a:ext cx="5170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Baixa produtividade primária líquida.</a:t>
            </a:r>
          </a:p>
        </p:txBody>
      </p:sp>
      <p:sp>
        <p:nvSpPr>
          <p:cNvPr id="13" name="Retângulo 12"/>
          <p:cNvSpPr/>
          <p:nvPr/>
        </p:nvSpPr>
        <p:spPr>
          <a:xfrm>
            <a:off x="194589" y="116632"/>
            <a:ext cx="4665443"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200" b="1" dirty="0">
                <a:ln w="11430"/>
                <a:solidFill>
                  <a:srgbClr val="990000"/>
                </a:solidFill>
                <a:effectLst>
                  <a:outerShdw blurRad="80000" dist="40000" dir="5040000" algn="tl">
                    <a:srgbClr val="000000">
                      <a:alpha val="30000"/>
                    </a:srgbClr>
                  </a:outerShdw>
                </a:effectLst>
                <a:latin typeface="Arial" charset="0"/>
              </a:rPr>
              <a:t>FASE FINAL (CLÍMAX)</a:t>
            </a:r>
          </a:p>
        </p:txBody>
      </p:sp>
    </p:spTree>
    <p:extLst>
      <p:ext uri="{BB962C8B-B14F-4D97-AF65-F5344CB8AC3E}">
        <p14:creationId xmlns:p14="http://schemas.microsoft.com/office/powerpoint/2010/main" val="416692320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5" name="Group 23"/>
          <p:cNvGrpSpPr>
            <a:grpSpLocks/>
          </p:cNvGrpSpPr>
          <p:nvPr/>
        </p:nvGrpSpPr>
        <p:grpSpPr bwMode="auto">
          <a:xfrm>
            <a:off x="179388" y="1125538"/>
            <a:ext cx="8785225" cy="5472112"/>
            <a:chOff x="113" y="709"/>
            <a:chExt cx="5534" cy="3447"/>
          </a:xfrm>
        </p:grpSpPr>
        <p:sp>
          <p:nvSpPr>
            <p:cNvPr id="50180" name="Rectangle 22"/>
            <p:cNvSpPr>
              <a:spLocks noChangeArrowheads="1"/>
            </p:cNvSpPr>
            <p:nvPr/>
          </p:nvSpPr>
          <p:spPr bwMode="auto">
            <a:xfrm>
              <a:off x="113" y="709"/>
              <a:ext cx="5534" cy="3447"/>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1600">
                <a:latin typeface="Arial" panose="020B0604020202020204" pitchFamily="34" charset="0"/>
              </a:endParaRPr>
            </a:p>
          </p:txBody>
        </p:sp>
        <p:sp>
          <p:nvSpPr>
            <p:cNvPr id="50181" name="Line 5"/>
            <p:cNvSpPr>
              <a:spLocks noChangeShapeType="1"/>
            </p:cNvSpPr>
            <p:nvPr/>
          </p:nvSpPr>
          <p:spPr bwMode="auto">
            <a:xfrm flipV="1">
              <a:off x="1111" y="873"/>
              <a:ext cx="0" cy="294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2" name="Line 6"/>
            <p:cNvSpPr>
              <a:spLocks noChangeShapeType="1"/>
            </p:cNvSpPr>
            <p:nvPr/>
          </p:nvSpPr>
          <p:spPr bwMode="auto">
            <a:xfrm>
              <a:off x="1111" y="3822"/>
              <a:ext cx="367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3" name="Text Box 7"/>
            <p:cNvSpPr txBox="1">
              <a:spLocks noChangeArrowheads="1"/>
            </p:cNvSpPr>
            <p:nvPr/>
          </p:nvSpPr>
          <p:spPr bwMode="auto">
            <a:xfrm>
              <a:off x="113" y="964"/>
              <a:ext cx="92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Unidades</a:t>
              </a:r>
            </a:p>
            <a:p>
              <a:pPr eaLnBrk="1" hangingPunct="1">
                <a:spcBef>
                  <a:spcPct val="0"/>
                </a:spcBef>
                <a:buClrTx/>
                <a:buSzTx/>
                <a:buFontTx/>
                <a:buNone/>
              </a:pPr>
              <a:r>
                <a:rPr lang="pt-BR" altLang="pt-BR" sz="2400">
                  <a:latin typeface="Arial" panose="020B0604020202020204" pitchFamily="34" charset="0"/>
                </a:rPr>
                <a:t>Variáveis</a:t>
              </a:r>
            </a:p>
          </p:txBody>
        </p:sp>
        <p:sp>
          <p:nvSpPr>
            <p:cNvPr id="50184" name="Text Box 8"/>
            <p:cNvSpPr txBox="1">
              <a:spLocks noChangeArrowheads="1"/>
            </p:cNvSpPr>
            <p:nvPr/>
          </p:nvSpPr>
          <p:spPr bwMode="auto">
            <a:xfrm>
              <a:off x="4785" y="3822"/>
              <a:ext cx="65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tempo</a:t>
              </a:r>
            </a:p>
          </p:txBody>
        </p:sp>
        <p:sp>
          <p:nvSpPr>
            <p:cNvPr id="50185" name="Freeform 12"/>
            <p:cNvSpPr>
              <a:spLocks/>
            </p:cNvSpPr>
            <p:nvPr/>
          </p:nvSpPr>
          <p:spPr bwMode="auto">
            <a:xfrm>
              <a:off x="1247" y="1418"/>
              <a:ext cx="3311" cy="1958"/>
            </a:xfrm>
            <a:custGeom>
              <a:avLst/>
              <a:gdLst>
                <a:gd name="T0" fmla="*/ 0 w 3311"/>
                <a:gd name="T1" fmla="*/ 0 h 1958"/>
                <a:gd name="T2" fmla="*/ 408 w 3311"/>
                <a:gd name="T3" fmla="*/ 589 h 1958"/>
                <a:gd name="T4" fmla="*/ 1179 w 3311"/>
                <a:gd name="T5" fmla="*/ 1179 h 1958"/>
                <a:gd name="T6" fmla="*/ 2177 w 3311"/>
                <a:gd name="T7" fmla="*/ 1632 h 1958"/>
                <a:gd name="T8" fmla="*/ 2994 w 3311"/>
                <a:gd name="T9" fmla="*/ 1905 h 1958"/>
                <a:gd name="T10" fmla="*/ 3311 w 3311"/>
                <a:gd name="T11" fmla="*/ 1950 h 19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1" h="1958">
                  <a:moveTo>
                    <a:pt x="0" y="0"/>
                  </a:moveTo>
                  <a:cubicBezTo>
                    <a:pt x="106" y="196"/>
                    <a:pt x="212" y="393"/>
                    <a:pt x="408" y="589"/>
                  </a:cubicBezTo>
                  <a:cubicBezTo>
                    <a:pt x="604" y="785"/>
                    <a:pt x="884" y="1005"/>
                    <a:pt x="1179" y="1179"/>
                  </a:cubicBezTo>
                  <a:cubicBezTo>
                    <a:pt x="1474" y="1353"/>
                    <a:pt x="1875" y="1511"/>
                    <a:pt x="2177" y="1632"/>
                  </a:cubicBezTo>
                  <a:cubicBezTo>
                    <a:pt x="2479" y="1753"/>
                    <a:pt x="2805" y="1852"/>
                    <a:pt x="2994" y="1905"/>
                  </a:cubicBezTo>
                  <a:cubicBezTo>
                    <a:pt x="3183" y="1958"/>
                    <a:pt x="3247" y="1954"/>
                    <a:pt x="3311" y="195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6" name="Text Box 13"/>
            <p:cNvSpPr txBox="1">
              <a:spLocks noChangeArrowheads="1"/>
            </p:cNvSpPr>
            <p:nvPr/>
          </p:nvSpPr>
          <p:spPr bwMode="auto">
            <a:xfrm>
              <a:off x="4604" y="3187"/>
              <a:ext cx="47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PPL</a:t>
              </a:r>
            </a:p>
          </p:txBody>
        </p:sp>
        <p:sp>
          <p:nvSpPr>
            <p:cNvPr id="50187" name="Freeform 16"/>
            <p:cNvSpPr>
              <a:spLocks/>
            </p:cNvSpPr>
            <p:nvPr/>
          </p:nvSpPr>
          <p:spPr bwMode="auto">
            <a:xfrm>
              <a:off x="1202" y="1962"/>
              <a:ext cx="3311" cy="1784"/>
            </a:xfrm>
            <a:custGeom>
              <a:avLst/>
              <a:gdLst>
                <a:gd name="T0" fmla="*/ 0 w 3311"/>
                <a:gd name="T1" fmla="*/ 1769 h 1784"/>
                <a:gd name="T2" fmla="*/ 408 w 3311"/>
                <a:gd name="T3" fmla="*/ 1633 h 1784"/>
                <a:gd name="T4" fmla="*/ 1134 w 3311"/>
                <a:gd name="T5" fmla="*/ 862 h 1784"/>
                <a:gd name="T6" fmla="*/ 1905 w 3311"/>
                <a:gd name="T7" fmla="*/ 317 h 1784"/>
                <a:gd name="T8" fmla="*/ 2631 w 3311"/>
                <a:gd name="T9" fmla="*/ 91 h 1784"/>
                <a:gd name="T10" fmla="*/ 3311 w 3311"/>
                <a:gd name="T11" fmla="*/ 0 h 17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1" h="1784">
                  <a:moveTo>
                    <a:pt x="0" y="1769"/>
                  </a:moveTo>
                  <a:cubicBezTo>
                    <a:pt x="109" y="1776"/>
                    <a:pt x="219" y="1784"/>
                    <a:pt x="408" y="1633"/>
                  </a:cubicBezTo>
                  <a:cubicBezTo>
                    <a:pt x="597" y="1482"/>
                    <a:pt x="884" y="1081"/>
                    <a:pt x="1134" y="862"/>
                  </a:cubicBezTo>
                  <a:cubicBezTo>
                    <a:pt x="1384" y="643"/>
                    <a:pt x="1656" y="446"/>
                    <a:pt x="1905" y="317"/>
                  </a:cubicBezTo>
                  <a:cubicBezTo>
                    <a:pt x="2154" y="188"/>
                    <a:pt x="2397" y="144"/>
                    <a:pt x="2631" y="91"/>
                  </a:cubicBezTo>
                  <a:cubicBezTo>
                    <a:pt x="2865" y="38"/>
                    <a:pt x="3205" y="15"/>
                    <a:pt x="3311"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88" name="Text Box 17"/>
            <p:cNvSpPr txBox="1">
              <a:spLocks noChangeArrowheads="1"/>
            </p:cNvSpPr>
            <p:nvPr/>
          </p:nvSpPr>
          <p:spPr bwMode="auto">
            <a:xfrm>
              <a:off x="4546" y="1792"/>
              <a:ext cx="10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respiração</a:t>
              </a:r>
            </a:p>
          </p:txBody>
        </p:sp>
        <p:sp>
          <p:nvSpPr>
            <p:cNvPr id="50189" name="Freeform 18"/>
            <p:cNvSpPr>
              <a:spLocks/>
            </p:cNvSpPr>
            <p:nvPr/>
          </p:nvSpPr>
          <p:spPr bwMode="auto">
            <a:xfrm>
              <a:off x="1202" y="1047"/>
              <a:ext cx="3311" cy="2729"/>
            </a:xfrm>
            <a:custGeom>
              <a:avLst/>
              <a:gdLst>
                <a:gd name="T0" fmla="*/ 0 w 3311"/>
                <a:gd name="T1" fmla="*/ 2729 h 2729"/>
                <a:gd name="T2" fmla="*/ 453 w 3311"/>
                <a:gd name="T3" fmla="*/ 2593 h 2729"/>
                <a:gd name="T4" fmla="*/ 862 w 3311"/>
                <a:gd name="T5" fmla="*/ 2094 h 2729"/>
                <a:gd name="T6" fmla="*/ 1497 w 3311"/>
                <a:gd name="T7" fmla="*/ 960 h 2729"/>
                <a:gd name="T8" fmla="*/ 2086 w 3311"/>
                <a:gd name="T9" fmla="*/ 325 h 2729"/>
                <a:gd name="T10" fmla="*/ 2676 w 3311"/>
                <a:gd name="T11" fmla="*/ 53 h 2729"/>
                <a:gd name="T12" fmla="*/ 3311 w 3311"/>
                <a:gd name="T13" fmla="*/ 8 h 27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11" h="2729">
                  <a:moveTo>
                    <a:pt x="0" y="2729"/>
                  </a:moveTo>
                  <a:cubicBezTo>
                    <a:pt x="154" y="2714"/>
                    <a:pt x="309" y="2699"/>
                    <a:pt x="453" y="2593"/>
                  </a:cubicBezTo>
                  <a:cubicBezTo>
                    <a:pt x="597" y="2487"/>
                    <a:pt x="688" y="2366"/>
                    <a:pt x="862" y="2094"/>
                  </a:cubicBezTo>
                  <a:cubicBezTo>
                    <a:pt x="1036" y="1822"/>
                    <a:pt x="1293" y="1255"/>
                    <a:pt x="1497" y="960"/>
                  </a:cubicBezTo>
                  <a:cubicBezTo>
                    <a:pt x="1701" y="665"/>
                    <a:pt x="1890" y="476"/>
                    <a:pt x="2086" y="325"/>
                  </a:cubicBezTo>
                  <a:cubicBezTo>
                    <a:pt x="2282" y="174"/>
                    <a:pt x="2472" y="106"/>
                    <a:pt x="2676" y="53"/>
                  </a:cubicBezTo>
                  <a:cubicBezTo>
                    <a:pt x="2880" y="0"/>
                    <a:pt x="3205" y="15"/>
                    <a:pt x="3311" y="8"/>
                  </a:cubicBezTo>
                </a:path>
              </a:pathLst>
            </a:custGeom>
            <a:noFill/>
            <a:ln w="28575"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90" name="Text Box 19"/>
            <p:cNvSpPr txBox="1">
              <a:spLocks noChangeArrowheads="1"/>
            </p:cNvSpPr>
            <p:nvPr/>
          </p:nvSpPr>
          <p:spPr bwMode="auto">
            <a:xfrm>
              <a:off x="4546" y="885"/>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PPB</a:t>
              </a:r>
            </a:p>
          </p:txBody>
        </p:sp>
        <p:sp>
          <p:nvSpPr>
            <p:cNvPr id="50191" name="Freeform 20"/>
            <p:cNvSpPr>
              <a:spLocks/>
            </p:cNvSpPr>
            <p:nvPr/>
          </p:nvSpPr>
          <p:spPr bwMode="auto">
            <a:xfrm>
              <a:off x="1247" y="1372"/>
              <a:ext cx="3266" cy="2314"/>
            </a:xfrm>
            <a:custGeom>
              <a:avLst/>
              <a:gdLst>
                <a:gd name="T0" fmla="*/ 0 w 3266"/>
                <a:gd name="T1" fmla="*/ 2314 h 2314"/>
                <a:gd name="T2" fmla="*/ 272 w 3266"/>
                <a:gd name="T3" fmla="*/ 2223 h 2314"/>
                <a:gd name="T4" fmla="*/ 907 w 3266"/>
                <a:gd name="T5" fmla="*/ 1860 h 2314"/>
                <a:gd name="T6" fmla="*/ 1724 w 3266"/>
                <a:gd name="T7" fmla="*/ 817 h 2314"/>
                <a:gd name="T8" fmla="*/ 2041 w 3266"/>
                <a:gd name="T9" fmla="*/ 363 h 2314"/>
                <a:gd name="T10" fmla="*/ 2495 w 3266"/>
                <a:gd name="T11" fmla="*/ 91 h 2314"/>
                <a:gd name="T12" fmla="*/ 3266 w 3266"/>
                <a:gd name="T13" fmla="*/ 0 h 23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66" h="2314">
                  <a:moveTo>
                    <a:pt x="0" y="2314"/>
                  </a:moveTo>
                  <a:cubicBezTo>
                    <a:pt x="60" y="2306"/>
                    <a:pt x="121" y="2299"/>
                    <a:pt x="272" y="2223"/>
                  </a:cubicBezTo>
                  <a:cubicBezTo>
                    <a:pt x="423" y="2147"/>
                    <a:pt x="665" y="2094"/>
                    <a:pt x="907" y="1860"/>
                  </a:cubicBezTo>
                  <a:cubicBezTo>
                    <a:pt x="1149" y="1626"/>
                    <a:pt x="1535" y="1066"/>
                    <a:pt x="1724" y="817"/>
                  </a:cubicBezTo>
                  <a:cubicBezTo>
                    <a:pt x="1913" y="568"/>
                    <a:pt x="1913" y="484"/>
                    <a:pt x="2041" y="363"/>
                  </a:cubicBezTo>
                  <a:cubicBezTo>
                    <a:pt x="2169" y="242"/>
                    <a:pt x="2291" y="152"/>
                    <a:pt x="2495" y="91"/>
                  </a:cubicBezTo>
                  <a:cubicBezTo>
                    <a:pt x="2699" y="30"/>
                    <a:pt x="3138" y="15"/>
                    <a:pt x="3266" y="0"/>
                  </a:cubicBezTo>
                </a:path>
              </a:pathLst>
            </a:custGeom>
            <a:noFill/>
            <a:ln w="28575"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0192" name="Text Box 21"/>
            <p:cNvSpPr txBox="1">
              <a:spLocks noChangeArrowheads="1"/>
            </p:cNvSpPr>
            <p:nvPr/>
          </p:nvSpPr>
          <p:spPr bwMode="auto">
            <a:xfrm>
              <a:off x="4546" y="1203"/>
              <a:ext cx="9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a:latin typeface="Arial" panose="020B0604020202020204" pitchFamily="34" charset="0"/>
                </a:rPr>
                <a:t>biomassa</a:t>
              </a:r>
            </a:p>
          </p:txBody>
        </p:sp>
      </p:grpSp>
      <p:sp>
        <p:nvSpPr>
          <p:cNvPr id="17" name="Retângulo 16"/>
          <p:cNvSpPr/>
          <p:nvPr/>
        </p:nvSpPr>
        <p:spPr>
          <a:xfrm>
            <a:off x="107504" y="188640"/>
            <a:ext cx="854592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GRÁFICOS - SUCESSÃO ECOLÓGICA</a:t>
            </a:r>
          </a:p>
        </p:txBody>
      </p:sp>
    </p:spTree>
    <p:extLst>
      <p:ext uri="{BB962C8B-B14F-4D97-AF65-F5344CB8AC3E}">
        <p14:creationId xmlns:p14="http://schemas.microsoft.com/office/powerpoint/2010/main" val="279998945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upo 2"/>
          <p:cNvGrpSpPr>
            <a:grpSpLocks/>
          </p:cNvGrpSpPr>
          <p:nvPr/>
        </p:nvGrpSpPr>
        <p:grpSpPr bwMode="auto">
          <a:xfrm>
            <a:off x="323850" y="1052513"/>
            <a:ext cx="8424863" cy="1439862"/>
            <a:chOff x="323529" y="1268413"/>
            <a:chExt cx="8424936" cy="1440702"/>
          </a:xfrm>
        </p:grpSpPr>
        <p:sp>
          <p:nvSpPr>
            <p:cNvPr id="51205" name="Rectangle 726"/>
            <p:cNvSpPr>
              <a:spLocks noChangeArrowheads="1"/>
            </p:cNvSpPr>
            <p:nvPr/>
          </p:nvSpPr>
          <p:spPr bwMode="auto">
            <a:xfrm>
              <a:off x="323529" y="1268413"/>
              <a:ext cx="8424936" cy="1440702"/>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pt-BR" altLang="pt-BR" sz="2800">
                <a:latin typeface="Arial" panose="020B0604020202020204" pitchFamily="34" charset="0"/>
              </a:endParaRPr>
            </a:p>
          </p:txBody>
        </p:sp>
        <p:sp>
          <p:nvSpPr>
            <p:cNvPr id="51206" name="Text Box 724"/>
            <p:cNvSpPr txBox="1">
              <a:spLocks noChangeArrowheads="1"/>
            </p:cNvSpPr>
            <p:nvPr/>
          </p:nvSpPr>
          <p:spPr bwMode="auto">
            <a:xfrm>
              <a:off x="467544" y="1387475"/>
              <a:ext cx="8196475" cy="120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Primária</a:t>
              </a:r>
              <a:r>
                <a:rPr lang="pt-BR" altLang="pt-BR" sz="2400">
                  <a:latin typeface="Arial" panose="020B0604020202020204" pitchFamily="34" charset="0"/>
                </a:rPr>
                <a:t>: em substratos não previamente ocupados por</a:t>
              </a:r>
            </a:p>
            <a:p>
              <a:pPr eaLnBrk="1" hangingPunct="1">
                <a:spcBef>
                  <a:spcPct val="0"/>
                </a:spcBef>
                <a:buClrTx/>
                <a:buSzTx/>
                <a:buFontTx/>
                <a:buNone/>
              </a:pPr>
              <a:r>
                <a:rPr lang="pt-BR" altLang="pt-BR" sz="2400">
                  <a:latin typeface="Arial" panose="020B0604020202020204" pitchFamily="34" charset="0"/>
                </a:rPr>
                <a:t>seres vivos (afloramento rochosos, exposição de camadas</a:t>
              </a:r>
            </a:p>
            <a:p>
              <a:pPr eaLnBrk="1" hangingPunct="1">
                <a:spcBef>
                  <a:spcPct val="0"/>
                </a:spcBef>
                <a:buClrTx/>
                <a:buSzTx/>
                <a:buFontTx/>
                <a:buNone/>
              </a:pPr>
              <a:r>
                <a:rPr lang="pt-BR" altLang="pt-BR" sz="2400">
                  <a:latin typeface="Arial" panose="020B0604020202020204" pitchFamily="34" charset="0"/>
                </a:rPr>
                <a:t>profundas do solo, lava vulcânica recém solidificada).</a:t>
              </a:r>
            </a:p>
          </p:txBody>
        </p:sp>
      </p:gr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81300"/>
            <a:ext cx="7416800" cy="328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179512" y="188640"/>
            <a:ext cx="7981672"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3600" b="1" dirty="0">
                <a:ln w="11430"/>
                <a:solidFill>
                  <a:srgbClr val="990000"/>
                </a:solidFill>
                <a:effectLst>
                  <a:outerShdw blurRad="80000" dist="40000" dir="5040000" algn="tl">
                    <a:srgbClr val="000000">
                      <a:alpha val="30000"/>
                    </a:srgbClr>
                  </a:outerShdw>
                </a:effectLst>
                <a:latin typeface="Arial" charset="0"/>
              </a:rPr>
              <a:t>TIPOS DE SUCESSÃO ECOLÓGICA</a:t>
            </a:r>
          </a:p>
        </p:txBody>
      </p:sp>
    </p:spTree>
    <p:extLst>
      <p:ext uri="{BB962C8B-B14F-4D97-AF65-F5344CB8AC3E}">
        <p14:creationId xmlns:p14="http://schemas.microsoft.com/office/powerpoint/2010/main" val="363220847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
          <p:cNvGrpSpPr>
            <a:grpSpLocks/>
          </p:cNvGrpSpPr>
          <p:nvPr/>
        </p:nvGrpSpPr>
        <p:grpSpPr bwMode="auto">
          <a:xfrm>
            <a:off x="250825" y="404813"/>
            <a:ext cx="8713788" cy="1871662"/>
            <a:chOff x="250825" y="4148367"/>
            <a:chExt cx="8713788" cy="1873121"/>
          </a:xfrm>
        </p:grpSpPr>
        <p:sp>
          <p:nvSpPr>
            <p:cNvPr id="52228" name="Rectangle 727"/>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52229" name="Text Box 725"/>
            <p:cNvSpPr txBox="1">
              <a:spLocks noChangeArrowheads="1"/>
            </p:cNvSpPr>
            <p:nvPr/>
          </p:nvSpPr>
          <p:spPr bwMode="auto">
            <a:xfrm>
              <a:off x="385144" y="4276984"/>
              <a:ext cx="8435016" cy="15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pt-BR" altLang="pt-BR" sz="2400" b="1">
                  <a:latin typeface="Arial" panose="020B0604020202020204" pitchFamily="34" charset="0"/>
                </a:rPr>
                <a:t>Secundária</a:t>
              </a:r>
              <a:r>
                <a:rPr lang="pt-BR" altLang="pt-BR" sz="2400">
                  <a:latin typeface="Arial" panose="020B0604020202020204" pitchFamily="34" charset="0"/>
                </a:rPr>
                <a:t>: em substratos anteriormente ocupados por</a:t>
              </a:r>
            </a:p>
            <a:p>
              <a:pPr eaLnBrk="1" hangingPunct="1">
                <a:spcBef>
                  <a:spcPct val="0"/>
                </a:spcBef>
                <a:buClrTx/>
                <a:buSzTx/>
                <a:buFontTx/>
                <a:buNone/>
              </a:pPr>
              <a:r>
                <a:rPr lang="pt-BR" altLang="pt-BR" sz="2400">
                  <a:latin typeface="Arial" panose="020B0604020202020204" pitchFamily="34" charset="0"/>
                </a:rPr>
                <a:t>uma comunidade, contendo matéria orgânica viva ou morta</a:t>
              </a:r>
            </a:p>
            <a:p>
              <a:pPr eaLnBrk="1" hangingPunct="1">
                <a:spcBef>
                  <a:spcPct val="0"/>
                </a:spcBef>
                <a:buClrTx/>
                <a:buSzTx/>
                <a:buFontTx/>
                <a:buNone/>
              </a:pPr>
              <a:r>
                <a:rPr lang="pt-BR" altLang="pt-BR" sz="2400">
                  <a:latin typeface="Arial" panose="020B0604020202020204" pitchFamily="34" charset="0"/>
                </a:rPr>
                <a:t>(clareiras, áreas desmatadas, fundos expostos de corpos de</a:t>
              </a:r>
            </a:p>
            <a:p>
              <a:pPr eaLnBrk="1" hangingPunct="1">
                <a:spcBef>
                  <a:spcPct val="0"/>
                </a:spcBef>
                <a:buClrTx/>
                <a:buSzTx/>
                <a:buFontTx/>
                <a:buNone/>
              </a:pPr>
              <a:r>
                <a:rPr lang="pt-BR" altLang="pt-BR" sz="2400">
                  <a:latin typeface="Arial" panose="020B0604020202020204" pitchFamily="34" charset="0"/>
                </a:rPr>
                <a:t>água).</a:t>
              </a:r>
              <a:endParaRPr lang="pt-BR" altLang="pt-BR" sz="2400" b="1">
                <a:latin typeface="Arial" panose="020B0604020202020204" pitchFamily="34" charset="0"/>
              </a:endParaRPr>
            </a:p>
          </p:txBody>
        </p:sp>
      </p:grpSp>
      <p:pic>
        <p:nvPicPr>
          <p:cNvPr id="52227" name="Imagem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13" y="2325688"/>
            <a:ext cx="79629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17389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559234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403225" y="1565275"/>
            <a:ext cx="843597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DEFINIÇÃO:</a:t>
            </a:r>
          </a:p>
          <a:p>
            <a:pPr algn="just" eaLnBrk="1" hangingPunct="1"/>
            <a:r>
              <a:rPr lang="pt-BR" altLang="pt-BR" sz="2000"/>
              <a:t>A CADEIA ALIMENTAR É UMA SEQUÊNCIA DE SERES VIVOS QUE DEPENDEM UNS DOS OUTROS PARA SE ALIMENTAR. É A MANEIRA DE EXPRESSAR AS RELAÇÕES DE ALIMENTAÇÃO ENTRE OS ORGANISMOS DE UM ECOSSISTEMA.</a:t>
            </a:r>
            <a:endParaRPr lang="pt-BR" altLang="pt-BR" sz="2000">
              <a:solidFill>
                <a:srgbClr val="FF3300"/>
              </a:solidFill>
            </a:endParaRPr>
          </a:p>
        </p:txBody>
      </p:sp>
      <p:sp>
        <p:nvSpPr>
          <p:cNvPr id="56324" name="Text Box 4"/>
          <p:cNvSpPr txBox="1">
            <a:spLocks noChangeArrowheads="1"/>
          </p:cNvSpPr>
          <p:nvPr/>
        </p:nvSpPr>
        <p:spPr bwMode="auto">
          <a:xfrm>
            <a:off x="76200" y="3962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PRODUTOR</a:t>
            </a:r>
          </a:p>
        </p:txBody>
      </p:sp>
      <p:sp>
        <p:nvSpPr>
          <p:cNvPr id="56325" name="Text Box 5"/>
          <p:cNvSpPr txBox="1">
            <a:spLocks noChangeArrowheads="1"/>
          </p:cNvSpPr>
          <p:nvPr/>
        </p:nvSpPr>
        <p:spPr bwMode="auto">
          <a:xfrm>
            <a:off x="2133600" y="3962400"/>
            <a:ext cx="196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HERBÍVORO</a:t>
            </a:r>
          </a:p>
        </p:txBody>
      </p:sp>
      <p:sp>
        <p:nvSpPr>
          <p:cNvPr id="56326" name="Text Box 6"/>
          <p:cNvSpPr txBox="1">
            <a:spLocks noChangeArrowheads="1"/>
          </p:cNvSpPr>
          <p:nvPr/>
        </p:nvSpPr>
        <p:spPr bwMode="auto">
          <a:xfrm>
            <a:off x="4343400" y="3997325"/>
            <a:ext cx="199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CARNÍVORO</a:t>
            </a:r>
          </a:p>
        </p:txBody>
      </p:sp>
      <p:sp>
        <p:nvSpPr>
          <p:cNvPr id="56327" name="Text Box 7"/>
          <p:cNvSpPr txBox="1">
            <a:spLocks noChangeArrowheads="1"/>
          </p:cNvSpPr>
          <p:nvPr/>
        </p:nvSpPr>
        <p:spPr bwMode="auto">
          <a:xfrm>
            <a:off x="6586538" y="3997325"/>
            <a:ext cx="2557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rgbClr val="FF3300"/>
                </a:solidFill>
              </a:rPr>
              <a:t>DECOMPOSITOR</a:t>
            </a:r>
          </a:p>
        </p:txBody>
      </p:sp>
      <p:grpSp>
        <p:nvGrpSpPr>
          <p:cNvPr id="56331" name="Group 11"/>
          <p:cNvGrpSpPr>
            <a:grpSpLocks/>
          </p:cNvGrpSpPr>
          <p:nvPr/>
        </p:nvGrpSpPr>
        <p:grpSpPr bwMode="auto">
          <a:xfrm>
            <a:off x="304800" y="4454525"/>
            <a:ext cx="1447800" cy="990600"/>
            <a:chOff x="192" y="2400"/>
            <a:chExt cx="912" cy="624"/>
          </a:xfrm>
        </p:grpSpPr>
        <p:sp>
          <p:nvSpPr>
            <p:cNvPr id="13330" name="Rectangle 12"/>
            <p:cNvSpPr>
              <a:spLocks noChangeArrowheads="1"/>
            </p:cNvSpPr>
            <p:nvPr/>
          </p:nvSpPr>
          <p:spPr bwMode="auto">
            <a:xfrm>
              <a:off x="192" y="288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dirty="0"/>
                <a:t>1º NÍVEL TRÓFICO</a:t>
              </a:r>
            </a:p>
          </p:txBody>
        </p:sp>
        <p:sp>
          <p:nvSpPr>
            <p:cNvPr id="13331" name="AutoShape 13"/>
            <p:cNvSpPr>
              <a:spLocks noChangeArrowheads="1"/>
            </p:cNvSpPr>
            <p:nvPr/>
          </p:nvSpPr>
          <p:spPr bwMode="auto">
            <a:xfrm flipH="1">
              <a:off x="576"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6334" name="Group 14"/>
          <p:cNvGrpSpPr>
            <a:grpSpLocks/>
          </p:cNvGrpSpPr>
          <p:nvPr/>
        </p:nvGrpSpPr>
        <p:grpSpPr bwMode="auto">
          <a:xfrm>
            <a:off x="2362200" y="4454525"/>
            <a:ext cx="1447800" cy="990600"/>
            <a:chOff x="1488" y="2400"/>
            <a:chExt cx="912" cy="624"/>
          </a:xfrm>
        </p:grpSpPr>
        <p:sp>
          <p:nvSpPr>
            <p:cNvPr id="13328" name="Rectangle 15"/>
            <p:cNvSpPr>
              <a:spLocks noChangeArrowheads="1"/>
            </p:cNvSpPr>
            <p:nvPr/>
          </p:nvSpPr>
          <p:spPr bwMode="auto">
            <a:xfrm>
              <a:off x="1488" y="288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2º NÍVEL TRÓFICO</a:t>
              </a:r>
            </a:p>
          </p:txBody>
        </p:sp>
        <p:sp>
          <p:nvSpPr>
            <p:cNvPr id="13329" name="AutoShape 16"/>
            <p:cNvSpPr>
              <a:spLocks noChangeArrowheads="1"/>
            </p:cNvSpPr>
            <p:nvPr/>
          </p:nvSpPr>
          <p:spPr bwMode="auto">
            <a:xfrm flipH="1">
              <a:off x="1842"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6337" name="Group 17"/>
          <p:cNvGrpSpPr>
            <a:grpSpLocks/>
          </p:cNvGrpSpPr>
          <p:nvPr/>
        </p:nvGrpSpPr>
        <p:grpSpPr bwMode="auto">
          <a:xfrm>
            <a:off x="4648200" y="4454525"/>
            <a:ext cx="1447800" cy="990600"/>
            <a:chOff x="2928" y="2400"/>
            <a:chExt cx="912" cy="624"/>
          </a:xfrm>
        </p:grpSpPr>
        <p:sp>
          <p:nvSpPr>
            <p:cNvPr id="13326" name="Rectangle 18"/>
            <p:cNvSpPr>
              <a:spLocks noChangeArrowheads="1"/>
            </p:cNvSpPr>
            <p:nvPr/>
          </p:nvSpPr>
          <p:spPr bwMode="auto">
            <a:xfrm>
              <a:off x="2928" y="288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3º NÍVEL TRÓFICO</a:t>
              </a:r>
            </a:p>
          </p:txBody>
        </p:sp>
        <p:sp>
          <p:nvSpPr>
            <p:cNvPr id="13327" name="AutoShape 19"/>
            <p:cNvSpPr>
              <a:spLocks noChangeArrowheads="1"/>
            </p:cNvSpPr>
            <p:nvPr/>
          </p:nvSpPr>
          <p:spPr bwMode="auto">
            <a:xfrm flipH="1">
              <a:off x="3330"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6340" name="Group 20"/>
          <p:cNvGrpSpPr>
            <a:grpSpLocks/>
          </p:cNvGrpSpPr>
          <p:nvPr/>
        </p:nvGrpSpPr>
        <p:grpSpPr bwMode="auto">
          <a:xfrm>
            <a:off x="6781800" y="4454525"/>
            <a:ext cx="2057400" cy="990600"/>
            <a:chOff x="4272" y="2400"/>
            <a:chExt cx="1296" cy="624"/>
          </a:xfrm>
        </p:grpSpPr>
        <p:sp>
          <p:nvSpPr>
            <p:cNvPr id="13324" name="Rectangle 21"/>
            <p:cNvSpPr>
              <a:spLocks noChangeArrowheads="1"/>
            </p:cNvSpPr>
            <p:nvPr/>
          </p:nvSpPr>
          <p:spPr bwMode="auto">
            <a:xfrm>
              <a:off x="4272" y="2880"/>
              <a:ext cx="1296"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ÚLTIMO NÍVEL TRÓFICO</a:t>
              </a:r>
            </a:p>
          </p:txBody>
        </p:sp>
        <p:sp>
          <p:nvSpPr>
            <p:cNvPr id="13325" name="AutoShape 22"/>
            <p:cNvSpPr>
              <a:spLocks noChangeArrowheads="1"/>
            </p:cNvSpPr>
            <p:nvPr/>
          </p:nvSpPr>
          <p:spPr bwMode="auto">
            <a:xfrm flipH="1">
              <a:off x="4818" y="240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20" name="Grupo 1">
            <a:extLst>
              <a:ext uri="{FF2B5EF4-FFF2-40B4-BE49-F238E27FC236}">
                <a16:creationId xmlns:a16="http://schemas.microsoft.com/office/drawing/2014/main" id="{25B3B90F-9096-43A9-92F9-4F2EE580C739}"/>
              </a:ext>
            </a:extLst>
          </p:cNvPr>
          <p:cNvGrpSpPr>
            <a:grpSpLocks/>
          </p:cNvGrpSpPr>
          <p:nvPr/>
        </p:nvGrpSpPr>
        <p:grpSpPr bwMode="auto">
          <a:xfrm>
            <a:off x="250825" y="404813"/>
            <a:ext cx="8713788" cy="863947"/>
            <a:chOff x="250825" y="4148367"/>
            <a:chExt cx="8713788" cy="1873121"/>
          </a:xfrm>
        </p:grpSpPr>
        <p:sp>
          <p:nvSpPr>
            <p:cNvPr id="21" name="Rectangle 727">
              <a:extLst>
                <a:ext uri="{FF2B5EF4-FFF2-40B4-BE49-F238E27FC236}">
                  <a16:creationId xmlns:a16="http://schemas.microsoft.com/office/drawing/2014/main" id="{3408B3A3-C4CC-41B8-8F80-CB2704236964}"/>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22" name="Text Box 725">
              <a:extLst>
                <a:ext uri="{FF2B5EF4-FFF2-40B4-BE49-F238E27FC236}">
                  <a16:creationId xmlns:a16="http://schemas.microsoft.com/office/drawing/2014/main" id="{E3A21D14-9B33-4C23-9A74-E3A6EFC5B94D}"/>
                </a:ext>
              </a:extLst>
            </p:cNvPr>
            <p:cNvSpPr txBox="1">
              <a:spLocks noChangeArrowheads="1"/>
            </p:cNvSpPr>
            <p:nvPr/>
          </p:nvSpPr>
          <p:spPr bwMode="auto">
            <a:xfrm>
              <a:off x="2471522" y="4521579"/>
              <a:ext cx="4200958"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Cadeias Alimentares</a:t>
              </a:r>
            </a:p>
          </p:txBody>
        </p:sp>
      </p:grpSp>
    </p:spTree>
    <p:extLst>
      <p:ext uri="{BB962C8B-B14F-4D97-AF65-F5344CB8AC3E}">
        <p14:creationId xmlns:p14="http://schemas.microsoft.com/office/powerpoint/2010/main" val="32138087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517525" y="2784475"/>
            <a:ext cx="1150938"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CAPIM</a:t>
            </a:r>
          </a:p>
        </p:txBody>
      </p:sp>
      <p:sp>
        <p:nvSpPr>
          <p:cNvPr id="57349" name="Text Box 5"/>
          <p:cNvSpPr txBox="1">
            <a:spLocks noChangeArrowheads="1"/>
          </p:cNvSpPr>
          <p:nvPr/>
        </p:nvSpPr>
        <p:spPr bwMode="auto">
          <a:xfrm>
            <a:off x="2541588" y="2819400"/>
            <a:ext cx="1420812"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COELHO</a:t>
            </a:r>
          </a:p>
        </p:txBody>
      </p:sp>
      <p:sp>
        <p:nvSpPr>
          <p:cNvPr id="57350" name="Text Box 6"/>
          <p:cNvSpPr txBox="1">
            <a:spLocks noChangeArrowheads="1"/>
          </p:cNvSpPr>
          <p:nvPr/>
        </p:nvSpPr>
        <p:spPr bwMode="auto">
          <a:xfrm>
            <a:off x="4935538" y="2819400"/>
            <a:ext cx="1389062"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RAPOSA</a:t>
            </a:r>
          </a:p>
        </p:txBody>
      </p:sp>
      <p:sp>
        <p:nvSpPr>
          <p:cNvPr id="57351" name="Text Box 7"/>
          <p:cNvSpPr txBox="1">
            <a:spLocks noChangeArrowheads="1"/>
          </p:cNvSpPr>
          <p:nvPr/>
        </p:nvSpPr>
        <p:spPr bwMode="auto">
          <a:xfrm>
            <a:off x="7332663" y="2819400"/>
            <a:ext cx="1049337"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accent2"/>
                </a:solidFill>
              </a:rPr>
              <a:t>ONÇA</a:t>
            </a:r>
          </a:p>
        </p:txBody>
      </p:sp>
      <p:sp>
        <p:nvSpPr>
          <p:cNvPr id="57352" name="AutoShape 8"/>
          <p:cNvSpPr>
            <a:spLocks noChangeArrowheads="1"/>
          </p:cNvSpPr>
          <p:nvPr/>
        </p:nvSpPr>
        <p:spPr bwMode="auto">
          <a:xfrm>
            <a:off x="1752600" y="2895600"/>
            <a:ext cx="685800" cy="228600"/>
          </a:xfrm>
          <a:prstGeom prst="rightArrow">
            <a:avLst>
              <a:gd name="adj1" fmla="val 50000"/>
              <a:gd name="adj2" fmla="val 7500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57353" name="AutoShape 9"/>
          <p:cNvSpPr>
            <a:spLocks noChangeArrowheads="1"/>
          </p:cNvSpPr>
          <p:nvPr/>
        </p:nvSpPr>
        <p:spPr bwMode="auto">
          <a:xfrm>
            <a:off x="4114800" y="2895600"/>
            <a:ext cx="685800" cy="228600"/>
          </a:xfrm>
          <a:prstGeom prst="rightArrow">
            <a:avLst>
              <a:gd name="adj1" fmla="val 50000"/>
              <a:gd name="adj2" fmla="val 7500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57354" name="AutoShape 10"/>
          <p:cNvSpPr>
            <a:spLocks noChangeArrowheads="1"/>
          </p:cNvSpPr>
          <p:nvPr/>
        </p:nvSpPr>
        <p:spPr bwMode="auto">
          <a:xfrm>
            <a:off x="6477000" y="2895600"/>
            <a:ext cx="685800" cy="228600"/>
          </a:xfrm>
          <a:prstGeom prst="rightArrow">
            <a:avLst>
              <a:gd name="adj1" fmla="val 50000"/>
              <a:gd name="adj2" fmla="val 75000"/>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nvGrpSpPr>
          <p:cNvPr id="57355" name="Group 11"/>
          <p:cNvGrpSpPr>
            <a:grpSpLocks/>
          </p:cNvGrpSpPr>
          <p:nvPr/>
        </p:nvGrpSpPr>
        <p:grpSpPr bwMode="auto">
          <a:xfrm>
            <a:off x="2514600" y="3429000"/>
            <a:ext cx="1447800" cy="1143000"/>
            <a:chOff x="1584" y="2160"/>
            <a:chExt cx="912" cy="720"/>
          </a:xfrm>
        </p:grpSpPr>
        <p:sp>
          <p:nvSpPr>
            <p:cNvPr id="14368" name="AutoShape 12"/>
            <p:cNvSpPr>
              <a:spLocks noChangeArrowheads="1"/>
            </p:cNvSpPr>
            <p:nvPr/>
          </p:nvSpPr>
          <p:spPr bwMode="auto">
            <a:xfrm flipH="1">
              <a:off x="1968"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9" name="Rectangle 13"/>
            <p:cNvSpPr>
              <a:spLocks noChangeArrowheads="1"/>
            </p:cNvSpPr>
            <p:nvPr/>
          </p:nvSpPr>
          <p:spPr bwMode="auto">
            <a:xfrm>
              <a:off x="1584"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2º NÍVEL TRÓFICO</a:t>
              </a:r>
            </a:p>
          </p:txBody>
        </p:sp>
      </p:grpSp>
      <p:grpSp>
        <p:nvGrpSpPr>
          <p:cNvPr id="57358" name="Group 14"/>
          <p:cNvGrpSpPr>
            <a:grpSpLocks/>
          </p:cNvGrpSpPr>
          <p:nvPr/>
        </p:nvGrpSpPr>
        <p:grpSpPr bwMode="auto">
          <a:xfrm>
            <a:off x="4876800" y="3429000"/>
            <a:ext cx="1447800" cy="1143000"/>
            <a:chOff x="3072" y="2160"/>
            <a:chExt cx="912" cy="720"/>
          </a:xfrm>
        </p:grpSpPr>
        <p:sp>
          <p:nvSpPr>
            <p:cNvPr id="14366" name="AutoShape 15"/>
            <p:cNvSpPr>
              <a:spLocks noChangeArrowheads="1"/>
            </p:cNvSpPr>
            <p:nvPr/>
          </p:nvSpPr>
          <p:spPr bwMode="auto">
            <a:xfrm flipH="1">
              <a:off x="3456"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7" name="Rectangle 16"/>
            <p:cNvSpPr>
              <a:spLocks noChangeArrowheads="1"/>
            </p:cNvSpPr>
            <p:nvPr/>
          </p:nvSpPr>
          <p:spPr bwMode="auto">
            <a:xfrm>
              <a:off x="3072"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3º NÍVEL TRÓFICO</a:t>
              </a:r>
            </a:p>
          </p:txBody>
        </p:sp>
      </p:grpSp>
      <p:grpSp>
        <p:nvGrpSpPr>
          <p:cNvPr id="57361" name="Group 17"/>
          <p:cNvGrpSpPr>
            <a:grpSpLocks/>
          </p:cNvGrpSpPr>
          <p:nvPr/>
        </p:nvGrpSpPr>
        <p:grpSpPr bwMode="auto">
          <a:xfrm>
            <a:off x="7162800" y="3429000"/>
            <a:ext cx="1447800" cy="1143000"/>
            <a:chOff x="4512" y="2160"/>
            <a:chExt cx="912" cy="720"/>
          </a:xfrm>
        </p:grpSpPr>
        <p:sp>
          <p:nvSpPr>
            <p:cNvPr id="14364" name="AutoShape 18"/>
            <p:cNvSpPr>
              <a:spLocks noChangeArrowheads="1"/>
            </p:cNvSpPr>
            <p:nvPr/>
          </p:nvSpPr>
          <p:spPr bwMode="auto">
            <a:xfrm flipH="1">
              <a:off x="4914"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5" name="Rectangle 19"/>
            <p:cNvSpPr>
              <a:spLocks noChangeArrowheads="1"/>
            </p:cNvSpPr>
            <p:nvPr/>
          </p:nvSpPr>
          <p:spPr bwMode="auto">
            <a:xfrm>
              <a:off x="4512"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4º NÍVEL TRÓFICO</a:t>
              </a:r>
            </a:p>
          </p:txBody>
        </p:sp>
      </p:grpSp>
      <p:grpSp>
        <p:nvGrpSpPr>
          <p:cNvPr id="57364" name="Group 20"/>
          <p:cNvGrpSpPr>
            <a:grpSpLocks/>
          </p:cNvGrpSpPr>
          <p:nvPr/>
        </p:nvGrpSpPr>
        <p:grpSpPr bwMode="auto">
          <a:xfrm>
            <a:off x="381000" y="3429000"/>
            <a:ext cx="1447800" cy="1143000"/>
            <a:chOff x="240" y="2160"/>
            <a:chExt cx="912" cy="720"/>
          </a:xfrm>
        </p:grpSpPr>
        <p:sp>
          <p:nvSpPr>
            <p:cNvPr id="14362" name="Rectangle 21"/>
            <p:cNvSpPr>
              <a:spLocks noChangeArrowheads="1"/>
            </p:cNvSpPr>
            <p:nvPr/>
          </p:nvSpPr>
          <p:spPr bwMode="auto">
            <a:xfrm>
              <a:off x="240" y="2736"/>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1º NÍVEL TRÓFICO</a:t>
              </a:r>
            </a:p>
          </p:txBody>
        </p:sp>
        <p:sp>
          <p:nvSpPr>
            <p:cNvPr id="14363" name="AutoShape 22"/>
            <p:cNvSpPr>
              <a:spLocks noChangeArrowheads="1"/>
            </p:cNvSpPr>
            <p:nvPr/>
          </p:nvSpPr>
          <p:spPr bwMode="auto">
            <a:xfrm flipH="1">
              <a:off x="624" y="2160"/>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grpSp>
      <p:grpSp>
        <p:nvGrpSpPr>
          <p:cNvPr id="57367" name="Group 23"/>
          <p:cNvGrpSpPr>
            <a:grpSpLocks/>
          </p:cNvGrpSpPr>
          <p:nvPr/>
        </p:nvGrpSpPr>
        <p:grpSpPr bwMode="auto">
          <a:xfrm>
            <a:off x="2514600" y="4814888"/>
            <a:ext cx="1447800" cy="1128712"/>
            <a:chOff x="1584" y="3033"/>
            <a:chExt cx="912" cy="711"/>
          </a:xfrm>
        </p:grpSpPr>
        <p:sp>
          <p:nvSpPr>
            <p:cNvPr id="14360" name="AutoShape 24"/>
            <p:cNvSpPr>
              <a:spLocks noChangeArrowheads="1"/>
            </p:cNvSpPr>
            <p:nvPr/>
          </p:nvSpPr>
          <p:spPr bwMode="auto">
            <a:xfrm flipH="1">
              <a:off x="1986" y="3033"/>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61" name="Rectangle 25"/>
            <p:cNvSpPr>
              <a:spLocks noChangeArrowheads="1"/>
            </p:cNvSpPr>
            <p:nvPr/>
          </p:nvSpPr>
          <p:spPr bwMode="auto">
            <a:xfrm>
              <a:off x="1584" y="360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CONS. PRIMÁRIO</a:t>
              </a:r>
            </a:p>
          </p:txBody>
        </p:sp>
      </p:grpSp>
      <p:grpSp>
        <p:nvGrpSpPr>
          <p:cNvPr id="57370" name="Group 26"/>
          <p:cNvGrpSpPr>
            <a:grpSpLocks/>
          </p:cNvGrpSpPr>
          <p:nvPr/>
        </p:nvGrpSpPr>
        <p:grpSpPr bwMode="auto">
          <a:xfrm>
            <a:off x="4800600" y="4891088"/>
            <a:ext cx="1600200" cy="1052512"/>
            <a:chOff x="3024" y="3081"/>
            <a:chExt cx="1008" cy="663"/>
          </a:xfrm>
        </p:grpSpPr>
        <p:sp>
          <p:nvSpPr>
            <p:cNvPr id="14358" name="AutoShape 27"/>
            <p:cNvSpPr>
              <a:spLocks noChangeArrowheads="1"/>
            </p:cNvSpPr>
            <p:nvPr/>
          </p:nvSpPr>
          <p:spPr bwMode="auto">
            <a:xfrm flipH="1">
              <a:off x="3474" y="3081"/>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59" name="Rectangle 28"/>
            <p:cNvSpPr>
              <a:spLocks noChangeArrowheads="1"/>
            </p:cNvSpPr>
            <p:nvPr/>
          </p:nvSpPr>
          <p:spPr bwMode="auto">
            <a:xfrm>
              <a:off x="3024" y="3600"/>
              <a:ext cx="1008"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CONS. SECUNDÁRIO</a:t>
              </a:r>
            </a:p>
          </p:txBody>
        </p:sp>
      </p:grpSp>
      <p:grpSp>
        <p:nvGrpSpPr>
          <p:cNvPr id="57373" name="Group 29"/>
          <p:cNvGrpSpPr>
            <a:grpSpLocks/>
          </p:cNvGrpSpPr>
          <p:nvPr/>
        </p:nvGrpSpPr>
        <p:grpSpPr bwMode="auto">
          <a:xfrm>
            <a:off x="7239000" y="4814888"/>
            <a:ext cx="1447800" cy="1128712"/>
            <a:chOff x="4560" y="3033"/>
            <a:chExt cx="912" cy="711"/>
          </a:xfrm>
        </p:grpSpPr>
        <p:sp>
          <p:nvSpPr>
            <p:cNvPr id="14356" name="AutoShape 30"/>
            <p:cNvSpPr>
              <a:spLocks noChangeArrowheads="1"/>
            </p:cNvSpPr>
            <p:nvPr/>
          </p:nvSpPr>
          <p:spPr bwMode="auto">
            <a:xfrm flipH="1">
              <a:off x="4944" y="3033"/>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57" name="Rectangle 31"/>
            <p:cNvSpPr>
              <a:spLocks noChangeArrowheads="1"/>
            </p:cNvSpPr>
            <p:nvPr/>
          </p:nvSpPr>
          <p:spPr bwMode="auto">
            <a:xfrm>
              <a:off x="4560" y="360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CONS. TERCIÁRIO</a:t>
              </a:r>
            </a:p>
          </p:txBody>
        </p:sp>
      </p:grpSp>
      <p:grpSp>
        <p:nvGrpSpPr>
          <p:cNvPr id="57376" name="Group 32"/>
          <p:cNvGrpSpPr>
            <a:grpSpLocks/>
          </p:cNvGrpSpPr>
          <p:nvPr/>
        </p:nvGrpSpPr>
        <p:grpSpPr bwMode="auto">
          <a:xfrm>
            <a:off x="381000" y="4800600"/>
            <a:ext cx="1447800" cy="1143000"/>
            <a:chOff x="240" y="3024"/>
            <a:chExt cx="912" cy="720"/>
          </a:xfrm>
        </p:grpSpPr>
        <p:sp>
          <p:nvSpPr>
            <p:cNvPr id="14354" name="AutoShape 33"/>
            <p:cNvSpPr>
              <a:spLocks noChangeArrowheads="1"/>
            </p:cNvSpPr>
            <p:nvPr/>
          </p:nvSpPr>
          <p:spPr bwMode="auto">
            <a:xfrm flipH="1">
              <a:off x="624" y="3024"/>
              <a:ext cx="126" cy="375"/>
            </a:xfrm>
            <a:prstGeom prst="downArrow">
              <a:avLst>
                <a:gd name="adj1" fmla="val 50000"/>
                <a:gd name="adj2" fmla="val 7440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14355" name="Rectangle 34"/>
            <p:cNvSpPr>
              <a:spLocks noChangeArrowheads="1"/>
            </p:cNvSpPr>
            <p:nvPr/>
          </p:nvSpPr>
          <p:spPr bwMode="auto">
            <a:xfrm>
              <a:off x="240" y="3600"/>
              <a:ext cx="912" cy="14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1200"/>
                <a:t>PRODUTOR</a:t>
              </a:r>
            </a:p>
          </p:txBody>
        </p:sp>
      </p:grpSp>
      <p:grpSp>
        <p:nvGrpSpPr>
          <p:cNvPr id="34" name="Grupo 1">
            <a:extLst>
              <a:ext uri="{FF2B5EF4-FFF2-40B4-BE49-F238E27FC236}">
                <a16:creationId xmlns:a16="http://schemas.microsoft.com/office/drawing/2014/main" id="{5207839B-3539-4BE6-B079-1E8AF79A29D8}"/>
              </a:ext>
            </a:extLst>
          </p:cNvPr>
          <p:cNvGrpSpPr>
            <a:grpSpLocks/>
          </p:cNvGrpSpPr>
          <p:nvPr/>
        </p:nvGrpSpPr>
        <p:grpSpPr bwMode="auto">
          <a:xfrm>
            <a:off x="250825" y="404813"/>
            <a:ext cx="8713788" cy="863947"/>
            <a:chOff x="250825" y="4148367"/>
            <a:chExt cx="8713788" cy="1873121"/>
          </a:xfrm>
        </p:grpSpPr>
        <p:sp>
          <p:nvSpPr>
            <p:cNvPr id="35" name="Rectangle 727">
              <a:extLst>
                <a:ext uri="{FF2B5EF4-FFF2-40B4-BE49-F238E27FC236}">
                  <a16:creationId xmlns:a16="http://schemas.microsoft.com/office/drawing/2014/main" id="{F6E1F769-20C8-4BE5-9A90-C9B4F7C132E3}"/>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36" name="Text Box 725">
              <a:extLst>
                <a:ext uri="{FF2B5EF4-FFF2-40B4-BE49-F238E27FC236}">
                  <a16:creationId xmlns:a16="http://schemas.microsoft.com/office/drawing/2014/main" id="{15280496-4CDF-4E6B-BFBD-A6C4ACCF504C}"/>
                </a:ext>
              </a:extLst>
            </p:cNvPr>
            <p:cNvSpPr txBox="1">
              <a:spLocks noChangeArrowheads="1"/>
            </p:cNvSpPr>
            <p:nvPr/>
          </p:nvSpPr>
          <p:spPr bwMode="auto">
            <a:xfrm>
              <a:off x="2471522" y="4521579"/>
              <a:ext cx="4200958"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Cadeias Alimentares</a:t>
              </a:r>
            </a:p>
          </p:txBody>
        </p:sp>
      </p:grpSp>
    </p:spTree>
    <p:extLst>
      <p:ext uri="{BB962C8B-B14F-4D97-AF65-F5344CB8AC3E}">
        <p14:creationId xmlns:p14="http://schemas.microsoft.com/office/powerpoint/2010/main" val="63025801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030" name="Picture 6" descr="Educação: estudantes preparam-se para segundo domingo do Enem | Notícias">
            <a:extLst>
              <a:ext uri="{FF2B5EF4-FFF2-40B4-BE49-F238E27FC236}">
                <a16:creationId xmlns:a16="http://schemas.microsoft.com/office/drawing/2014/main" id="{DD60F77F-6D96-4F3F-9DB5-6F1AC4DC86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2" t="11252" r="1001" b="7778"/>
          <a:stretch/>
        </p:blipFill>
        <p:spPr bwMode="auto">
          <a:xfrm>
            <a:off x="323528" y="0"/>
            <a:ext cx="4279646"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22238"/>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Fluxo</a:t>
            </a:r>
            <a:r>
              <a:rPr lang="en-US" dirty="0"/>
              <a:t> de </a:t>
            </a:r>
            <a:r>
              <a:rPr lang="en-US" dirty="0" err="1"/>
              <a:t>energia</a:t>
            </a:r>
            <a:endParaRPr lang="pt-BR" dirty="0"/>
          </a:p>
        </p:txBody>
      </p:sp>
      <p:sp>
        <p:nvSpPr>
          <p:cNvPr id="3" name="Espaço Reservado para Conteúdo 2"/>
          <p:cNvSpPr>
            <a:spLocks noGrp="1"/>
          </p:cNvSpPr>
          <p:nvPr>
            <p:ph idx="1"/>
          </p:nvPr>
        </p:nvSpPr>
        <p:spPr/>
        <p:txBody>
          <a:bodyPr/>
          <a:lstStyle/>
          <a:p>
            <a:endParaRPr lang="pt-BR"/>
          </a:p>
        </p:txBody>
      </p:sp>
      <p:pic>
        <p:nvPicPr>
          <p:cNvPr id="12292" name="Picture 4" descr="http://www.guis.com.br/fotos/27339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288" y="4803336"/>
            <a:ext cx="3034184" cy="1866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4" name="Picture 6" descr="http://www.tudoemfoco.com.br/imagens/2009/11/cadeia-alimenta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97239"/>
            <a:ext cx="5807863" cy="4355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Bio3_311"/>
          <p:cNvPicPr>
            <a:picLocks noChangeAspect="1" noChangeArrowheads="1"/>
          </p:cNvPicPr>
          <p:nvPr/>
        </p:nvPicPr>
        <p:blipFill rotWithShape="1">
          <a:blip r:embed="rId4">
            <a:extLst>
              <a:ext uri="{28A0092B-C50C-407E-A947-70E740481C1C}">
                <a14:useLocalDpi xmlns:a14="http://schemas.microsoft.com/office/drawing/2010/main" val="0"/>
              </a:ext>
            </a:extLst>
          </a:blip>
          <a:srcRect t="1" b="9318"/>
          <a:stretch/>
        </p:blipFill>
        <p:spPr bwMode="auto">
          <a:xfrm>
            <a:off x="457200" y="866633"/>
            <a:ext cx="8225830" cy="5195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https://limnonews.files.wordpress.com/2015/0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4664"/>
            <a:ext cx="8229600" cy="6119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67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anim calcmode="lin" valueType="num">
                                      <p:cBhvr additive="base">
                                        <p:cTn id="19" dur="500" fill="hold"/>
                                        <p:tgtEl>
                                          <p:spTgt spid="12296"/>
                                        </p:tgtEl>
                                        <p:attrNameLst>
                                          <p:attrName>ppt_x</p:attrName>
                                        </p:attrNameLst>
                                      </p:cBhvr>
                                      <p:tavLst>
                                        <p:tav tm="0">
                                          <p:val>
                                            <p:strVal val="#ppt_x"/>
                                          </p:val>
                                        </p:tav>
                                        <p:tav tm="100000">
                                          <p:val>
                                            <p:strVal val="#ppt_x"/>
                                          </p:val>
                                        </p:tav>
                                      </p:tavLst>
                                    </p:anim>
                                    <p:anim calcmode="lin" valueType="num">
                                      <p:cBhvr additive="base">
                                        <p:cTn id="20" dur="500" fill="hold"/>
                                        <p:tgtEl>
                                          <p:spTgt spid="12296"/>
                                        </p:tgtEl>
                                        <p:attrNameLst>
                                          <p:attrName>ppt_y</p:attrName>
                                        </p:attrNameLst>
                                      </p:cBhvr>
                                      <p:tavLst>
                                        <p:tav tm="0">
                                          <p:val>
                                            <p:strVal val="1+#ppt_h/2"/>
                                          </p:val>
                                        </p:tav>
                                        <p:tav tm="100000">
                                          <p:val>
                                            <p:strVal val="#ppt_y"/>
                                          </p:val>
                                        </p:tav>
                                      </p:tavLst>
                                    </p:anim>
                                  </p:childTnLst>
                                </p:cTn>
                              </p:par>
                              <p:par>
                                <p:cTn id="21" presetID="2" presetClass="exit" presetSubtype="4" fill="hold" nodeType="withEffect">
                                  <p:stCondLst>
                                    <p:cond delay="0"/>
                                  </p:stCondLst>
                                  <p:childTnLst>
                                    <p:anim calcmode="lin" valueType="num">
                                      <p:cBhvr additive="base">
                                        <p:cTn id="22" dur="500"/>
                                        <p:tgtEl>
                                          <p:spTgt spid="12292"/>
                                        </p:tgtEl>
                                        <p:attrNameLst>
                                          <p:attrName>ppt_x</p:attrName>
                                        </p:attrNameLst>
                                      </p:cBhvr>
                                      <p:tavLst>
                                        <p:tav tm="0">
                                          <p:val>
                                            <p:strVal val="ppt_x"/>
                                          </p:val>
                                        </p:tav>
                                        <p:tav tm="100000">
                                          <p:val>
                                            <p:strVal val="ppt_x"/>
                                          </p:val>
                                        </p:tav>
                                      </p:tavLst>
                                    </p:anim>
                                    <p:anim calcmode="lin" valueType="num">
                                      <p:cBhvr additive="base">
                                        <p:cTn id="23" dur="500"/>
                                        <p:tgtEl>
                                          <p:spTgt spid="12292"/>
                                        </p:tgtEl>
                                        <p:attrNameLst>
                                          <p:attrName>ppt_y</p:attrName>
                                        </p:attrNameLst>
                                      </p:cBhvr>
                                      <p:tavLst>
                                        <p:tav tm="0">
                                          <p:val>
                                            <p:strVal val="ppt_y"/>
                                          </p:val>
                                        </p:tav>
                                        <p:tav tm="100000">
                                          <p:val>
                                            <p:strVal val="1+ppt_h/2"/>
                                          </p:val>
                                        </p:tav>
                                      </p:tavLst>
                                    </p:anim>
                                    <p:set>
                                      <p:cBhvr>
                                        <p:cTn id="24" dur="1" fill="hold">
                                          <p:stCondLst>
                                            <p:cond delay="499"/>
                                          </p:stCondLst>
                                        </p:cTn>
                                        <p:tgtEl>
                                          <p:spTgt spid="12292"/>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2294"/>
                                        </p:tgtEl>
                                        <p:attrNameLst>
                                          <p:attrName>ppt_x</p:attrName>
                                        </p:attrNameLst>
                                      </p:cBhvr>
                                      <p:tavLst>
                                        <p:tav tm="0">
                                          <p:val>
                                            <p:strVal val="ppt_x"/>
                                          </p:val>
                                        </p:tav>
                                        <p:tav tm="100000">
                                          <p:val>
                                            <p:strVal val="ppt_x"/>
                                          </p:val>
                                        </p:tav>
                                      </p:tavLst>
                                    </p:anim>
                                    <p:anim calcmode="lin" valueType="num">
                                      <p:cBhvr additive="base">
                                        <p:cTn id="27" dur="500"/>
                                        <p:tgtEl>
                                          <p:spTgt spid="12294"/>
                                        </p:tgtEl>
                                        <p:attrNameLst>
                                          <p:attrName>ppt_y</p:attrName>
                                        </p:attrNameLst>
                                      </p:cBhvr>
                                      <p:tavLst>
                                        <p:tav tm="0">
                                          <p:val>
                                            <p:strVal val="ppt_y"/>
                                          </p:val>
                                        </p:tav>
                                        <p:tav tm="100000">
                                          <p:val>
                                            <p:strVal val="1+ppt_h/2"/>
                                          </p:val>
                                        </p:tav>
                                      </p:tavLst>
                                    </p:anim>
                                    <p:set>
                                      <p:cBhvr>
                                        <p:cTn id="28" dur="1" fill="hold">
                                          <p:stCondLst>
                                            <p:cond delay="499"/>
                                          </p:stCondLst>
                                        </p:cTn>
                                        <p:tgtEl>
                                          <p:spTgt spid="12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Fluxo de Energia</a:t>
            </a:r>
          </a:p>
        </p:txBody>
      </p:sp>
      <p:sp>
        <p:nvSpPr>
          <p:cNvPr id="3" name="Espaço Reservado para Conteúdo 2"/>
          <p:cNvSpPr>
            <a:spLocks noGrp="1"/>
          </p:cNvSpPr>
          <p:nvPr>
            <p:ph idx="1"/>
          </p:nvPr>
        </p:nvSpPr>
        <p:spPr/>
        <p:txBody>
          <a:bodyPr/>
          <a:lstStyle/>
          <a:p>
            <a:endParaRPr lang="pt-BR"/>
          </a:p>
        </p:txBody>
      </p:sp>
      <p:pic>
        <p:nvPicPr>
          <p:cNvPr id="5" name="Picture 2" descr="http://s2.glbimg.com/eSM2CUGvcFHmKcSWOJHm1WG8tNI=/0x0:1999x615/600x184/s.glbimg.com/po/ek/f/original/2014/02/10/mod_4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0" y="3068960"/>
            <a:ext cx="9335760" cy="28629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biologiacesaresezar.editorasaraiva.com.br/navitacontent_/userFiles/File/Biologia_Cesar_Sezar/Bio3_329.jpg"/>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b="7094"/>
          <a:stretch>
            <a:fillRect/>
          </a:stretch>
        </p:blipFill>
        <p:spPr bwMode="auto">
          <a:xfrm>
            <a:off x="251520" y="683622"/>
            <a:ext cx="8590052" cy="6019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435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pPr marL="0" indent="0" algn="ctr">
              <a:buNone/>
            </a:pPr>
            <a:r>
              <a:rPr lang="pt-BR" altLang="pt-BR" sz="2800" dirty="0"/>
              <a:t>Formas de </a:t>
            </a:r>
            <a:r>
              <a:rPr lang="pt-BR" altLang="pt-BR" sz="2800" u="sng" dirty="0"/>
              <a:t>representar quantitativamente</a:t>
            </a:r>
            <a:r>
              <a:rPr lang="pt-BR" altLang="pt-BR" sz="2800" dirty="0"/>
              <a:t> as relações alimentares.</a:t>
            </a:r>
          </a:p>
          <a:p>
            <a:endParaRPr lang="pt-BR" dirty="0"/>
          </a:p>
        </p:txBody>
      </p:sp>
      <p:pic>
        <p:nvPicPr>
          <p:cNvPr id="17410" name="Picture 2" descr="http://biologiaparatorpes4eso.weebly.com/uploads/9/1/5/9/9159475/54553241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19" y="2924944"/>
            <a:ext cx="8660469" cy="35436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1">
            <a:extLst>
              <a:ext uri="{FF2B5EF4-FFF2-40B4-BE49-F238E27FC236}">
                <a16:creationId xmlns:a16="http://schemas.microsoft.com/office/drawing/2014/main" id="{96A47E57-7ACF-4D6F-8102-DE738E942B33}"/>
              </a:ext>
            </a:extLst>
          </p:cNvPr>
          <p:cNvGrpSpPr>
            <a:grpSpLocks/>
          </p:cNvGrpSpPr>
          <p:nvPr/>
        </p:nvGrpSpPr>
        <p:grpSpPr bwMode="auto">
          <a:xfrm>
            <a:off x="250825" y="404813"/>
            <a:ext cx="8713788" cy="863947"/>
            <a:chOff x="250825" y="4148367"/>
            <a:chExt cx="8713788" cy="1873121"/>
          </a:xfrm>
        </p:grpSpPr>
        <p:sp>
          <p:nvSpPr>
            <p:cNvPr id="6" name="Rectangle 727">
              <a:extLst>
                <a:ext uri="{FF2B5EF4-FFF2-40B4-BE49-F238E27FC236}">
                  <a16:creationId xmlns:a16="http://schemas.microsoft.com/office/drawing/2014/main" id="{BBBA4D83-C772-4C4C-BBF1-8791E789A623}"/>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C30971B3-54C1-45C6-A636-2769FF7DBB5C}"/>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368903876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Numérica</a:t>
            </a:r>
            <a:endParaRPr lang="pt-BR"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967258"/>
            <a:ext cx="4681027" cy="4556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http://www.mundoeducacao.com/upload/conteudo/piramide-une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08920"/>
            <a:ext cx="2808312" cy="357217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CBF2370-286C-48A8-B9F3-7EA8E50F6D25}"/>
              </a:ext>
            </a:extLst>
          </p:cNvPr>
          <p:cNvSpPr>
            <a:spLocks noGrp="1"/>
          </p:cNvSpPr>
          <p:nvPr>
            <p:ph type="title"/>
          </p:nvPr>
        </p:nvSpPr>
        <p:spPr/>
        <p:txBody>
          <a:bodyPr/>
          <a:lstStyle/>
          <a:p>
            <a:endParaRPr lang="pt-BR"/>
          </a:p>
        </p:txBody>
      </p:sp>
      <p:grpSp>
        <p:nvGrpSpPr>
          <p:cNvPr id="7" name="Grupo 1">
            <a:extLst>
              <a:ext uri="{FF2B5EF4-FFF2-40B4-BE49-F238E27FC236}">
                <a16:creationId xmlns:a16="http://schemas.microsoft.com/office/drawing/2014/main" id="{5371CCB4-43F8-4ED7-8AA9-1CDB4F0D1AC4}"/>
              </a:ext>
            </a:extLst>
          </p:cNvPr>
          <p:cNvGrpSpPr>
            <a:grpSpLocks/>
          </p:cNvGrpSpPr>
          <p:nvPr/>
        </p:nvGrpSpPr>
        <p:grpSpPr bwMode="auto">
          <a:xfrm>
            <a:off x="250825" y="404813"/>
            <a:ext cx="8713788" cy="863947"/>
            <a:chOff x="250825" y="4148367"/>
            <a:chExt cx="8713788" cy="1873121"/>
          </a:xfrm>
        </p:grpSpPr>
        <p:sp>
          <p:nvSpPr>
            <p:cNvPr id="8" name="Rectangle 727">
              <a:extLst>
                <a:ext uri="{FF2B5EF4-FFF2-40B4-BE49-F238E27FC236}">
                  <a16:creationId xmlns:a16="http://schemas.microsoft.com/office/drawing/2014/main" id="{B311A055-A39B-449C-ACA7-04B9D3CE2304}"/>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370B7671-3421-4096-88D0-EBAEBDBF5B23}"/>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340636486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Biomassa</a:t>
            </a:r>
            <a:endParaRPr lang="pt-BR"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291" y="2296209"/>
            <a:ext cx="4888699" cy="4134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http://old.knoow.net/ciencterravida/biologia/imagens/biomass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7" y="3282129"/>
            <a:ext cx="3489209" cy="21630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4F942A3-DA47-442C-89B6-E792B3746C55}"/>
              </a:ext>
            </a:extLst>
          </p:cNvPr>
          <p:cNvSpPr>
            <a:spLocks noGrp="1"/>
          </p:cNvSpPr>
          <p:nvPr>
            <p:ph type="title"/>
          </p:nvPr>
        </p:nvSpPr>
        <p:spPr/>
        <p:txBody>
          <a:bodyPr/>
          <a:lstStyle/>
          <a:p>
            <a:endParaRPr lang="pt-BR"/>
          </a:p>
        </p:txBody>
      </p:sp>
      <p:grpSp>
        <p:nvGrpSpPr>
          <p:cNvPr id="7" name="Grupo 1">
            <a:extLst>
              <a:ext uri="{FF2B5EF4-FFF2-40B4-BE49-F238E27FC236}">
                <a16:creationId xmlns:a16="http://schemas.microsoft.com/office/drawing/2014/main" id="{BFD1FE22-62E2-4384-858E-FA0156DD53B1}"/>
              </a:ext>
            </a:extLst>
          </p:cNvPr>
          <p:cNvGrpSpPr>
            <a:grpSpLocks/>
          </p:cNvGrpSpPr>
          <p:nvPr/>
        </p:nvGrpSpPr>
        <p:grpSpPr bwMode="auto">
          <a:xfrm>
            <a:off x="250825" y="404813"/>
            <a:ext cx="8713788" cy="863947"/>
            <a:chOff x="250825" y="4148367"/>
            <a:chExt cx="8713788" cy="1873121"/>
          </a:xfrm>
        </p:grpSpPr>
        <p:sp>
          <p:nvSpPr>
            <p:cNvPr id="8" name="Rectangle 727">
              <a:extLst>
                <a:ext uri="{FF2B5EF4-FFF2-40B4-BE49-F238E27FC236}">
                  <a16:creationId xmlns:a16="http://schemas.microsoft.com/office/drawing/2014/main" id="{A4C14782-4C84-43A5-A65D-03409AA4ABCE}"/>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B90B62C7-59E3-475D-9EB0-4313CBE618E2}"/>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426281607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Energia</a:t>
            </a:r>
            <a:endParaRPr lang="pt-BR" b="1" dirty="0"/>
          </a:p>
        </p:txBody>
      </p:sp>
      <p:pic>
        <p:nvPicPr>
          <p:cNvPr id="7170" name="Picture 2" descr="http://www.acervoescolar.com.br/biologia/ecologia/imagens/fluxo-de-energ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861" y="2462311"/>
            <a:ext cx="5324611" cy="39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3" y="3257172"/>
            <a:ext cx="2893312" cy="2401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0B8EB7BB-7490-46A5-9502-71ED323587FA}"/>
              </a:ext>
            </a:extLst>
          </p:cNvPr>
          <p:cNvSpPr>
            <a:spLocks noGrp="1"/>
          </p:cNvSpPr>
          <p:nvPr>
            <p:ph type="title"/>
          </p:nvPr>
        </p:nvSpPr>
        <p:spPr/>
        <p:txBody>
          <a:bodyPr/>
          <a:lstStyle/>
          <a:p>
            <a:endParaRPr lang="pt-BR"/>
          </a:p>
        </p:txBody>
      </p:sp>
      <p:grpSp>
        <p:nvGrpSpPr>
          <p:cNvPr id="7" name="Grupo 1">
            <a:extLst>
              <a:ext uri="{FF2B5EF4-FFF2-40B4-BE49-F238E27FC236}">
                <a16:creationId xmlns:a16="http://schemas.microsoft.com/office/drawing/2014/main" id="{9E44DA08-7932-4307-8F8B-C70EB2100888}"/>
              </a:ext>
            </a:extLst>
          </p:cNvPr>
          <p:cNvGrpSpPr>
            <a:grpSpLocks/>
          </p:cNvGrpSpPr>
          <p:nvPr/>
        </p:nvGrpSpPr>
        <p:grpSpPr bwMode="auto">
          <a:xfrm>
            <a:off x="250825" y="404813"/>
            <a:ext cx="8713788" cy="863947"/>
            <a:chOff x="250825" y="4148367"/>
            <a:chExt cx="8713788" cy="1873121"/>
          </a:xfrm>
        </p:grpSpPr>
        <p:sp>
          <p:nvSpPr>
            <p:cNvPr id="8" name="Rectangle 727">
              <a:extLst>
                <a:ext uri="{FF2B5EF4-FFF2-40B4-BE49-F238E27FC236}">
                  <a16:creationId xmlns:a16="http://schemas.microsoft.com/office/drawing/2014/main" id="{BA67FAB9-1DCE-4023-B947-CAA83A983688}"/>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4D701081-86EB-484C-9DBA-F6737BFA5003}"/>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25176166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b="1" dirty="0" err="1"/>
              <a:t>Magnificação</a:t>
            </a:r>
            <a:r>
              <a:rPr lang="en-US" b="1" dirty="0"/>
              <a:t> </a:t>
            </a:r>
            <a:r>
              <a:rPr lang="en-US" b="1" dirty="0" err="1"/>
              <a:t>trófica</a:t>
            </a:r>
            <a:endParaRPr lang="pt-BR" b="1" dirty="0"/>
          </a:p>
        </p:txBody>
      </p:sp>
      <p:pic>
        <p:nvPicPr>
          <p:cNvPr id="20486" name="Picture 6" descr="http://scienceblogs.com.br/100nexos/files/2011/08/RTEmagicC_littoatl_406e.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935163"/>
            <a:ext cx="4341649" cy="466003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282018" y="3572923"/>
            <a:ext cx="4104456" cy="2751677"/>
          </a:xfrm>
          <a:prstGeom prst="rect">
            <a:avLst/>
          </a:prstGeom>
        </p:spPr>
      </p:pic>
      <p:pic>
        <p:nvPicPr>
          <p:cNvPr id="6146" name="Picture 2" descr="Bioacumulação e Biomagnificação | Implante Institute">
            <a:extLst>
              <a:ext uri="{FF2B5EF4-FFF2-40B4-BE49-F238E27FC236}">
                <a16:creationId xmlns:a16="http://schemas.microsoft.com/office/drawing/2014/main" id="{3E028FDC-2E29-4EE6-9021-147F08AA4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29" y="1396659"/>
            <a:ext cx="6645942" cy="5101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079712D-5D3E-4041-83E8-834AF6420B7E}"/>
              </a:ext>
            </a:extLst>
          </p:cNvPr>
          <p:cNvSpPr>
            <a:spLocks noGrp="1"/>
          </p:cNvSpPr>
          <p:nvPr>
            <p:ph type="title"/>
          </p:nvPr>
        </p:nvSpPr>
        <p:spPr/>
        <p:txBody>
          <a:bodyPr/>
          <a:lstStyle/>
          <a:p>
            <a:endParaRPr lang="pt-BR"/>
          </a:p>
        </p:txBody>
      </p:sp>
      <p:grpSp>
        <p:nvGrpSpPr>
          <p:cNvPr id="8" name="Grupo 1">
            <a:extLst>
              <a:ext uri="{FF2B5EF4-FFF2-40B4-BE49-F238E27FC236}">
                <a16:creationId xmlns:a16="http://schemas.microsoft.com/office/drawing/2014/main" id="{D20072F9-D6FD-45C2-923F-8412A203CA41}"/>
              </a:ext>
            </a:extLst>
          </p:cNvPr>
          <p:cNvGrpSpPr>
            <a:grpSpLocks/>
          </p:cNvGrpSpPr>
          <p:nvPr/>
        </p:nvGrpSpPr>
        <p:grpSpPr bwMode="auto">
          <a:xfrm>
            <a:off x="250825" y="404813"/>
            <a:ext cx="8713788" cy="863947"/>
            <a:chOff x="250825" y="4148367"/>
            <a:chExt cx="8713788" cy="1873121"/>
          </a:xfrm>
        </p:grpSpPr>
        <p:sp>
          <p:nvSpPr>
            <p:cNvPr id="9" name="Rectangle 727">
              <a:extLst>
                <a:ext uri="{FF2B5EF4-FFF2-40B4-BE49-F238E27FC236}">
                  <a16:creationId xmlns:a16="http://schemas.microsoft.com/office/drawing/2014/main" id="{5177905B-9219-40BF-B566-F75FECC9D980}"/>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10" name="Text Box 725">
              <a:extLst>
                <a:ext uri="{FF2B5EF4-FFF2-40B4-BE49-F238E27FC236}">
                  <a16:creationId xmlns:a16="http://schemas.microsoft.com/office/drawing/2014/main" id="{8085064E-0B39-4CE1-ACDA-327F7DD51C27}"/>
                </a:ext>
              </a:extLst>
            </p:cNvPr>
            <p:cNvSpPr txBox="1">
              <a:spLocks noChangeArrowheads="1"/>
            </p:cNvSpPr>
            <p:nvPr/>
          </p:nvSpPr>
          <p:spPr bwMode="auto">
            <a:xfrm>
              <a:off x="2384543" y="4521579"/>
              <a:ext cx="4374917"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Pirâmides ecológicas</a:t>
              </a:r>
            </a:p>
          </p:txBody>
        </p:sp>
      </p:grpSp>
    </p:spTree>
    <p:extLst>
      <p:ext uri="{BB962C8B-B14F-4D97-AF65-F5344CB8AC3E}">
        <p14:creationId xmlns:p14="http://schemas.microsoft.com/office/powerpoint/2010/main" val="2303159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2484096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1428750" y="3429000"/>
            <a:ext cx="3857625" cy="10001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614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pSp>
        <p:nvGrpSpPr>
          <p:cNvPr id="6150" name="Grupo 10"/>
          <p:cNvGrpSpPr>
            <a:grpSpLocks/>
          </p:cNvGrpSpPr>
          <p:nvPr/>
        </p:nvGrpSpPr>
        <p:grpSpPr bwMode="auto">
          <a:xfrm>
            <a:off x="142875" y="1071563"/>
            <a:ext cx="8786813" cy="6494462"/>
            <a:chOff x="142844" y="1071546"/>
            <a:chExt cx="8786874" cy="6494085"/>
          </a:xfrm>
        </p:grpSpPr>
        <p:sp>
          <p:nvSpPr>
            <p:cNvPr id="5" name="CaixaDeTexto 4"/>
            <p:cNvSpPr txBox="1"/>
            <p:nvPr/>
          </p:nvSpPr>
          <p:spPr>
            <a:xfrm>
              <a:off x="142844" y="1071546"/>
              <a:ext cx="8786874" cy="649408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r>
                <a:rPr kumimoji="0" lang="pt-BR" sz="1800" b="1" i="0" u="none" strike="noStrike" kern="0" cap="none" spc="0" normalizeH="0" baseline="0" noProof="0" dirty="0">
                  <a:ln>
                    <a:noFill/>
                  </a:ln>
                  <a:solidFill>
                    <a:sysClr val="windowText" lastClr="000000"/>
                  </a:solidFill>
                  <a:effectLst/>
                  <a:uLnTx/>
                  <a:uFillTx/>
                  <a:latin typeface="+mn-lt"/>
                </a:rPr>
                <a:t>Densidade Populacional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Número de indivíduos de uma mesma espécie que vive numa determinada área ou volume (habitats aquáticos).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Fatores que determinam a densidade populacional: </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rgbClr val="FF0000"/>
                  </a:solidFill>
                  <a:effectLst/>
                  <a:uLnTx/>
                  <a:uFillTx/>
                  <a:latin typeface="+mn-lt"/>
                </a:rPr>
                <a:t>Taxa de Natalidade</a:t>
              </a: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rgbClr val="FF0000"/>
                  </a:solidFill>
                  <a:effectLst/>
                  <a:uLnTx/>
                  <a:uFillTx/>
                  <a:latin typeface="+mn-lt"/>
                </a:rPr>
                <a:t>Taxa de Imigração</a:t>
              </a: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chemeClr val="accent1">
                      <a:lumMod val="75000"/>
                    </a:schemeClr>
                  </a:solidFill>
                  <a:effectLst/>
                  <a:uLnTx/>
                  <a:uFillTx/>
                  <a:latin typeface="+mn-lt"/>
                </a:rPr>
                <a:t>Taxa de Mortalidade</a:t>
              </a:r>
            </a:p>
            <a:p>
              <a:pPr marL="1257300" marR="0" lvl="2"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chemeClr val="accent1">
                      <a:lumMod val="75000"/>
                    </a:schemeClr>
                  </a:solidFill>
                  <a:effectLst/>
                  <a:uLnTx/>
                  <a:uFillTx/>
                  <a:latin typeface="+mn-lt"/>
                </a:rPr>
                <a:t>Taxa de Imigração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6" name="CaixaDeTexto 5"/>
            <p:cNvSpPr txBox="1"/>
            <p:nvPr/>
          </p:nvSpPr>
          <p:spPr>
            <a:xfrm>
              <a:off x="1357290" y="3571713"/>
              <a:ext cx="1500197" cy="646075"/>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Densidade</a:t>
              </a: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populacional</a:t>
              </a:r>
            </a:p>
          </p:txBody>
        </p:sp>
        <p:sp>
          <p:nvSpPr>
            <p:cNvPr id="7" name="CaixaDeTexto 6"/>
            <p:cNvSpPr txBox="1"/>
            <p:nvPr/>
          </p:nvSpPr>
          <p:spPr>
            <a:xfrm>
              <a:off x="2786050" y="3571713"/>
              <a:ext cx="2643205" cy="646075"/>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sng" strike="noStrike" kern="0" cap="none" spc="0" normalizeH="0" baseline="0" noProof="0" dirty="0">
                  <a:ln>
                    <a:noFill/>
                  </a:ln>
                  <a:solidFill>
                    <a:sysClr val="windowText" lastClr="000000"/>
                  </a:solidFill>
                  <a:effectLst/>
                  <a:uLnTx/>
                  <a:uFillTx/>
                  <a:latin typeface="+mn-lt"/>
                </a:rPr>
                <a:t>Número de indivíduos</a:t>
              </a: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Área ou volume</a:t>
              </a:r>
            </a:p>
          </p:txBody>
        </p:sp>
      </p:grpSp>
      <p:sp>
        <p:nvSpPr>
          <p:cNvPr id="9" name="CaixaDeTexto 8"/>
          <p:cNvSpPr txBox="1"/>
          <p:nvPr/>
        </p:nvSpPr>
        <p:spPr>
          <a:xfrm>
            <a:off x="2714625" y="3714750"/>
            <a:ext cx="357188" cy="338138"/>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ysClr val="windowText" lastClr="000000"/>
                </a:solidFill>
                <a:effectLst/>
                <a:uLnTx/>
                <a:uFillTx/>
                <a:latin typeface="+mn-lt"/>
              </a:rPr>
              <a:t>=</a:t>
            </a:r>
          </a:p>
        </p:txBody>
      </p:sp>
      <p:sp>
        <p:nvSpPr>
          <p:cNvPr id="12" name="Seta para a direita listrada 11"/>
          <p:cNvSpPr/>
          <p:nvPr/>
        </p:nvSpPr>
        <p:spPr>
          <a:xfrm rot="5400000">
            <a:off x="5786437" y="3786188"/>
            <a:ext cx="785813" cy="357188"/>
          </a:xfrm>
          <a:prstGeom prst="stripedRightArrow">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3" name="Seta para a direita listrada 12"/>
          <p:cNvSpPr/>
          <p:nvPr/>
        </p:nvSpPr>
        <p:spPr>
          <a:xfrm rot="5400000">
            <a:off x="5286375" y="3786188"/>
            <a:ext cx="785813" cy="357187"/>
          </a:xfrm>
          <a:prstGeom prst="stripedRightArrow">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4" name="Seta para a direita listrada 13"/>
          <p:cNvSpPr/>
          <p:nvPr/>
        </p:nvSpPr>
        <p:spPr>
          <a:xfrm rot="16200000">
            <a:off x="71437" y="3786188"/>
            <a:ext cx="785813" cy="357188"/>
          </a:xfrm>
          <a:prstGeom prst="striped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5" name="Seta para a direita listrada 14"/>
          <p:cNvSpPr/>
          <p:nvPr/>
        </p:nvSpPr>
        <p:spPr>
          <a:xfrm rot="16200000">
            <a:off x="571500" y="3786188"/>
            <a:ext cx="785813" cy="357187"/>
          </a:xfrm>
          <a:prstGeom prst="striped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4ED40DA3-9B86-4211-866E-03B293F096F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64247070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614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pSp>
        <p:nvGrpSpPr>
          <p:cNvPr id="6150" name="Grupo 10"/>
          <p:cNvGrpSpPr>
            <a:grpSpLocks/>
          </p:cNvGrpSpPr>
          <p:nvPr/>
        </p:nvGrpSpPr>
        <p:grpSpPr bwMode="auto">
          <a:xfrm>
            <a:off x="142875" y="1071563"/>
            <a:ext cx="8786813" cy="2869645"/>
            <a:chOff x="142844" y="1071546"/>
            <a:chExt cx="8786874" cy="2869478"/>
          </a:xfrm>
        </p:grpSpPr>
        <p:sp>
          <p:nvSpPr>
            <p:cNvPr id="5" name="CaixaDeTexto 4"/>
            <p:cNvSpPr txBox="1"/>
            <p:nvPr/>
          </p:nvSpPr>
          <p:spPr>
            <a:xfrm>
              <a:off x="142844" y="1071546"/>
              <a:ext cx="8786874" cy="178500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7" name="CaixaDeTexto 6"/>
            <p:cNvSpPr txBox="1"/>
            <p:nvPr/>
          </p:nvSpPr>
          <p:spPr>
            <a:xfrm>
              <a:off x="2786050" y="3571713"/>
              <a:ext cx="2643205" cy="369311"/>
            </a:xfrm>
            <a:prstGeom prst="rect">
              <a:avLst/>
            </a:prstGeom>
            <a:noFill/>
          </p:spPr>
          <p:txBody>
            <a:bodyPr>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pSp>
      <p:pic>
        <p:nvPicPr>
          <p:cNvPr id="7170" name="Picture 2" descr="DINÂMICA POPULACIONAL. - ppt carregar">
            <a:extLst>
              <a:ext uri="{FF2B5EF4-FFF2-40B4-BE49-F238E27FC236}">
                <a16:creationId xmlns:a16="http://schemas.microsoft.com/office/drawing/2014/main" id="{2A04837E-D643-49D0-98D8-A4EF9A082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89" y="1484784"/>
            <a:ext cx="7020272" cy="52652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D5E1B2-D87A-4270-B364-441091CF42A1}"/>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07191455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grpSp>
        <p:nvGrpSpPr>
          <p:cNvPr id="5" name="Agrupar 4"/>
          <p:cNvGrpSpPr/>
          <p:nvPr/>
        </p:nvGrpSpPr>
        <p:grpSpPr>
          <a:xfrm>
            <a:off x="277662" y="325016"/>
            <a:ext cx="8588675" cy="6207968"/>
            <a:chOff x="100843" y="280652"/>
            <a:chExt cx="6524625" cy="4886326"/>
          </a:xfrm>
        </p:grpSpPr>
        <p:pic>
          <p:nvPicPr>
            <p:cNvPr id="3074" name="Picture 2" descr="Distribuição dos conteúdos do En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43" y="280652"/>
              <a:ext cx="6524625" cy="4886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5441865" y="4140762"/>
              <a:ext cx="889273" cy="741061"/>
            </a:xfrm>
            <a:prstGeom prst="rect">
              <a:avLst/>
            </a:prstGeom>
          </p:spPr>
        </p:pic>
      </p:grpSp>
    </p:spTree>
    <p:extLst>
      <p:ext uri="{BB962C8B-B14F-4D97-AF65-F5344CB8AC3E}">
        <p14:creationId xmlns:p14="http://schemas.microsoft.com/office/powerpoint/2010/main" val="2322885780"/>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44646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Fatores que alteram o tamanho populacional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7174" name="Imagem 15" descr="F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85975"/>
            <a:ext cx="46482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ixaDeTexto 16"/>
          <p:cNvSpPr txBox="1"/>
          <p:nvPr/>
        </p:nvSpPr>
        <p:spPr>
          <a:xfrm>
            <a:off x="4643438" y="2286000"/>
            <a:ext cx="4357687" cy="3016250"/>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Todas as populações possuem potencial para crescer.</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700" b="0" i="0" u="none" strike="noStrike" kern="0" cap="none" spc="0" normalizeH="0" baseline="0" noProof="0" dirty="0">
                <a:ln>
                  <a:noFill/>
                </a:ln>
                <a:solidFill>
                  <a:sysClr val="windowText" lastClr="000000"/>
                </a:solidFill>
                <a:effectLst/>
                <a:uLnTx/>
                <a:uFillTx/>
                <a:latin typeface="+mn-lt"/>
              </a:rPr>
              <a:t>Um único casal de pássaros, chocando 6 ovos por ano, e com mortalidade zero, produziria ao final de 15 anos cerca de 10 milhões de descendentes.</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7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700" b="0" i="0" u="none" strike="noStrike" kern="0" cap="none" spc="0" normalizeH="0" baseline="0" noProof="0" dirty="0">
                <a:ln>
                  <a:noFill/>
                </a:ln>
                <a:solidFill>
                  <a:sysClr val="windowText" lastClr="000000"/>
                </a:solidFill>
                <a:effectLst/>
                <a:uLnTx/>
                <a:uFillTx/>
                <a:latin typeface="+mn-lt"/>
              </a:rPr>
              <a:t>Essa capacidade teórica de crescer apresentada pelas populações é chamada de </a:t>
            </a:r>
            <a:r>
              <a:rPr kumimoji="0" lang="pt-BR" sz="1700" b="1" i="0" u="none" strike="noStrike" kern="0" cap="none" spc="0" normalizeH="0" baseline="0" noProof="0" dirty="0">
                <a:ln>
                  <a:noFill/>
                </a:ln>
                <a:solidFill>
                  <a:sysClr val="windowText" lastClr="000000"/>
                </a:solidFill>
                <a:effectLst/>
                <a:uLnTx/>
                <a:uFillTx/>
                <a:latin typeface="+mn-lt"/>
              </a:rPr>
              <a:t>potencial biótico.</a:t>
            </a:r>
          </a:p>
        </p:txBody>
      </p:sp>
      <p:sp>
        <p:nvSpPr>
          <p:cNvPr id="2" name="Title 1">
            <a:extLst>
              <a:ext uri="{FF2B5EF4-FFF2-40B4-BE49-F238E27FC236}">
                <a16:creationId xmlns:a16="http://schemas.microsoft.com/office/drawing/2014/main" id="{2A1B19B6-E0AF-4EBF-82BF-682D7B7D435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18853112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44646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2</a:t>
            </a:r>
            <a:r>
              <a:rPr kumimoji="0" lang="pt-BR" sz="2000" b="1" i="0" u="none" strike="noStrike" kern="0" cap="none" spc="0" normalizeH="0" baseline="0" noProof="0" dirty="0">
                <a:ln>
                  <a:noFill/>
                </a:ln>
                <a:solidFill>
                  <a:schemeClr val="tx2"/>
                </a:solidFill>
                <a:effectLst/>
                <a:uLnTx/>
                <a:uFillTx/>
                <a:latin typeface="+mn-lt"/>
              </a:rPr>
              <a:t>) Estudo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Fatores que alteram o tamanho populacional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819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8198" name="Imagem 8" descr="F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71688"/>
            <a:ext cx="48101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4714875" y="2071688"/>
            <a:ext cx="4214813" cy="3692525"/>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Em condições naturais, o crescimento de uma população é limitado pela disponibilidade de recursos do meio.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O tamanho da população será determinado pelos efeitos combinados dos fatores ambientais:</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Abióticos: </a:t>
            </a:r>
            <a:r>
              <a:rPr kumimoji="0" lang="pt-BR" sz="1800" b="0" i="0" u="none" strike="noStrike" kern="0" cap="none" spc="0" normalizeH="0" baseline="0" noProof="0" dirty="0">
                <a:ln>
                  <a:noFill/>
                </a:ln>
                <a:solidFill>
                  <a:sysClr val="windowText" lastClr="000000"/>
                </a:solidFill>
                <a:effectLst/>
                <a:uLnTx/>
                <a:uFillTx/>
                <a:latin typeface="+mn-lt"/>
              </a:rPr>
              <a:t>água, espaço, clima, disponibilidade de nutrientes, etc.</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Bióticos: </a:t>
            </a:r>
            <a:r>
              <a:rPr kumimoji="0" lang="pt-BR" sz="1800" b="0" i="0" u="none" strike="noStrike" kern="0" cap="none" spc="0" normalizeH="0" baseline="0" noProof="0" dirty="0" err="1">
                <a:ln>
                  <a:noFill/>
                </a:ln>
                <a:solidFill>
                  <a:sysClr val="windowText" lastClr="000000"/>
                </a:solidFill>
                <a:effectLst/>
                <a:uLnTx/>
                <a:uFillTx/>
                <a:latin typeface="+mn-lt"/>
              </a:rPr>
              <a:t>Predação</a:t>
            </a:r>
            <a:r>
              <a:rPr kumimoji="0" lang="pt-BR" sz="1800" b="0" i="0" u="none" strike="noStrike" kern="0" cap="none" spc="0" normalizeH="0" baseline="0" noProof="0" dirty="0">
                <a:ln>
                  <a:noFill/>
                </a:ln>
                <a:solidFill>
                  <a:sysClr val="windowText" lastClr="000000"/>
                </a:solidFill>
                <a:effectLst/>
                <a:uLnTx/>
                <a:uFillTx/>
                <a:latin typeface="+mn-lt"/>
              </a:rPr>
              <a:t>, competição, doenças, alimentação, etc.</a:t>
            </a:r>
          </a:p>
        </p:txBody>
      </p:sp>
      <p:sp>
        <p:nvSpPr>
          <p:cNvPr id="11" name="CaixaDeTexto 10"/>
          <p:cNvSpPr txBox="1"/>
          <p:nvPr/>
        </p:nvSpPr>
        <p:spPr>
          <a:xfrm>
            <a:off x="285750" y="5429250"/>
            <a:ext cx="4214813" cy="1022350"/>
          </a:xfrm>
          <a:prstGeom prst="round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rPr>
              <a:t>A curva de crescimento real de uma população descreve uma curva em forma de “S” (curva sigmóide)</a:t>
            </a:r>
          </a:p>
        </p:txBody>
      </p:sp>
      <p:sp>
        <p:nvSpPr>
          <p:cNvPr id="12" name="CaixaDeTexto 11"/>
          <p:cNvSpPr txBox="1"/>
          <p:nvPr/>
        </p:nvSpPr>
        <p:spPr>
          <a:xfrm>
            <a:off x="285750" y="5286375"/>
            <a:ext cx="4214813" cy="1328738"/>
          </a:xfrm>
          <a:prstGeom prst="round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rPr>
              <a:t>Quando uma população atinge a capacidade suportada pelo meio, seu tamanho passa a oscilar em torno de um valor médio.</a:t>
            </a:r>
          </a:p>
        </p:txBody>
      </p:sp>
      <p:sp>
        <p:nvSpPr>
          <p:cNvPr id="2" name="Title 1">
            <a:extLst>
              <a:ext uri="{FF2B5EF4-FFF2-40B4-BE49-F238E27FC236}">
                <a16:creationId xmlns:a16="http://schemas.microsoft.com/office/drawing/2014/main" id="{D588E036-40A1-41F0-9F5E-48CDD126BE6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123902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Dinâmica</a:t>
            </a:r>
            <a:r>
              <a:rPr lang="en-US" dirty="0"/>
              <a:t> do </a:t>
            </a:r>
            <a:r>
              <a:rPr lang="en-US" dirty="0" err="1"/>
              <a:t>crescimento</a:t>
            </a:r>
            <a:endParaRPr lang="pt-BR" dirty="0"/>
          </a:p>
        </p:txBody>
      </p:sp>
      <p:pic>
        <p:nvPicPr>
          <p:cNvPr id="7" name="Imagem 6"/>
          <p:cNvPicPr>
            <a:picLocks noChangeAspect="1"/>
          </p:cNvPicPr>
          <p:nvPr/>
        </p:nvPicPr>
        <p:blipFill>
          <a:blip r:embed="rId2"/>
          <a:stretch>
            <a:fillRect/>
          </a:stretch>
        </p:blipFill>
        <p:spPr>
          <a:xfrm>
            <a:off x="1081888" y="1935163"/>
            <a:ext cx="7156358" cy="4484047"/>
          </a:xfrm>
          <a:prstGeom prst="rect">
            <a:avLst/>
          </a:prstGeom>
          <a:ln>
            <a:noFill/>
          </a:ln>
          <a:effectLst>
            <a:outerShdw blurRad="292100" dist="139700" dir="2700000" algn="tl" rotWithShape="0">
              <a:srgbClr val="333333">
                <a:alpha val="65000"/>
              </a:srgbClr>
            </a:outerShdw>
          </a:effectLst>
        </p:spPr>
      </p:pic>
      <p:pic>
        <p:nvPicPr>
          <p:cNvPr id="9" name="Picture 2" descr="Bio3_357"/>
          <p:cNvPicPr>
            <a:picLocks noChangeAspect="1" noChangeArrowheads="1"/>
          </p:cNvPicPr>
          <p:nvPr/>
        </p:nvPicPr>
        <p:blipFill rotWithShape="1">
          <a:blip r:embed="rId3">
            <a:extLst>
              <a:ext uri="{28A0092B-C50C-407E-A947-70E740481C1C}">
                <a14:useLocalDpi xmlns:a14="http://schemas.microsoft.com/office/drawing/2010/main" val="0"/>
              </a:ext>
            </a:extLst>
          </a:blip>
          <a:srcRect b="6529"/>
          <a:stretch/>
        </p:blipFill>
        <p:spPr bwMode="auto">
          <a:xfrm>
            <a:off x="290163" y="0"/>
            <a:ext cx="8530309"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p:cNvPicPr>
            <a:picLocks noChangeAspect="1"/>
          </p:cNvPicPr>
          <p:nvPr/>
        </p:nvPicPr>
        <p:blipFill>
          <a:blip r:embed="rId4"/>
          <a:stretch>
            <a:fillRect/>
          </a:stretch>
        </p:blipFill>
        <p:spPr>
          <a:xfrm>
            <a:off x="-36512" y="1371370"/>
            <a:ext cx="9194010" cy="4176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1906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Predatismo</a:t>
            </a:r>
            <a:r>
              <a:rPr lang="en-US" dirty="0"/>
              <a:t> e </a:t>
            </a:r>
            <a:r>
              <a:rPr lang="en-US" dirty="0" err="1"/>
              <a:t>Parasitismo</a:t>
            </a:r>
            <a:endParaRPr lang="pt-BR" dirty="0"/>
          </a:p>
        </p:txBody>
      </p:sp>
      <p:pic>
        <p:nvPicPr>
          <p:cNvPr id="13314" name="Picture 2" descr="http://1.bp.blogspot.com/-Av9zAajrCrs/Tcwv9hiGbXI/AAAAAAAAALo/AzGe0j2nJMM/s1600/17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5636"/>
            <a:ext cx="7344816" cy="473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9" name="Picture 7" descr="http://www.ibahia.com/a/enemSimulado/imgs/q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64904"/>
            <a:ext cx="6681593" cy="3954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1610" y="340514"/>
            <a:ext cx="5980870" cy="4528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69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ppt_x"/>
                                          </p:val>
                                        </p:tav>
                                        <p:tav tm="100000">
                                          <p:val>
                                            <p:strVal val="#ppt_x"/>
                                          </p:val>
                                        </p:tav>
                                      </p:tavLst>
                                    </p:anim>
                                    <p:anim calcmode="lin" valueType="num">
                                      <p:cBhvr additive="base">
                                        <p:cTn id="8"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7"/>
                                        </p:tgtEl>
                                        <p:attrNameLst>
                                          <p:attrName>style.visibility</p:attrName>
                                        </p:attrNameLst>
                                      </p:cBhvr>
                                      <p:to>
                                        <p:strVal val="visible"/>
                                      </p:to>
                                    </p:set>
                                    <p:anim calcmode="lin" valueType="num">
                                      <p:cBhvr additive="base">
                                        <p:cTn id="13" dur="500" fill="hold"/>
                                        <p:tgtEl>
                                          <p:spTgt spid="13317"/>
                                        </p:tgtEl>
                                        <p:attrNameLst>
                                          <p:attrName>ppt_x</p:attrName>
                                        </p:attrNameLst>
                                      </p:cBhvr>
                                      <p:tavLst>
                                        <p:tav tm="0">
                                          <p:val>
                                            <p:strVal val="#ppt_x"/>
                                          </p:val>
                                        </p:tav>
                                        <p:tav tm="100000">
                                          <p:val>
                                            <p:strVal val="#ppt_x"/>
                                          </p:val>
                                        </p:tav>
                                      </p:tavLst>
                                    </p:anim>
                                    <p:anim calcmode="lin" valueType="num">
                                      <p:cBhvr additive="base">
                                        <p:cTn id="14"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60253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 interação dos diversos organismos que constituem uma comunidade biológica são genericamente denominadas </a:t>
            </a:r>
            <a:r>
              <a:rPr kumimoji="0" lang="pt-BR" sz="1800" b="1" i="0" u="none" strike="noStrike" kern="0" cap="none" spc="0" normalizeH="0" baseline="0" noProof="0" dirty="0">
                <a:ln>
                  <a:noFill/>
                </a:ln>
                <a:solidFill>
                  <a:sysClr val="windowText" lastClr="000000"/>
                </a:solidFill>
                <a:effectLst/>
                <a:uLnTx/>
                <a:uFillTx/>
                <a:latin typeface="+mn-lt"/>
              </a:rPr>
              <a:t>relações ecológicas</a:t>
            </a:r>
            <a:r>
              <a:rPr kumimoji="0" lang="pt-BR" sz="1800" b="0" i="0" u="none" strike="noStrike" kern="0" cap="none" spc="0" normalizeH="0" baseline="0" noProof="0" dirty="0">
                <a:ln>
                  <a:noFill/>
                </a:ln>
                <a:solidFill>
                  <a:sysClr val="windowText" lastClr="000000"/>
                </a:solidFill>
                <a:effectLst/>
                <a:uLnTx/>
                <a:uFillTx/>
                <a:latin typeface="+mn-lt"/>
              </a:rPr>
              <a:t>, e costumam ser classificadas pelos biólogos em intra-específicas, interespecíficas, harmônicas e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a) Relações intra-específicas: </a:t>
            </a:r>
            <a:r>
              <a:rPr kumimoji="0" lang="pt-BR" sz="1800" b="0" i="0" u="none" strike="noStrike" kern="0" cap="none" spc="0" normalizeH="0" baseline="0" noProof="0" dirty="0">
                <a:ln>
                  <a:noFill/>
                </a:ln>
                <a:solidFill>
                  <a:sysClr val="windowText" lastClr="000000"/>
                </a:solidFill>
                <a:effectLst/>
                <a:uLnTx/>
                <a:uFillTx/>
                <a:latin typeface="+mn-lt"/>
              </a:rPr>
              <a:t>São as que se estabelecem entre indivíduos de uma mesma espécie.</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b) Relações interespecíficas: </a:t>
            </a:r>
            <a:r>
              <a:rPr kumimoji="0" lang="pt-BR" sz="1800" b="0" i="0" u="none" strike="noStrike" kern="0" cap="none" spc="0" normalizeH="0" baseline="0" noProof="0" dirty="0">
                <a:ln>
                  <a:noFill/>
                </a:ln>
                <a:solidFill>
                  <a:sysClr val="windowText" lastClr="000000"/>
                </a:solidFill>
                <a:effectLst/>
                <a:uLnTx/>
                <a:uFillTx/>
                <a:latin typeface="+mn-lt"/>
              </a:rPr>
              <a:t>São as que se estabelecem entre indivíduos de espécies diferentes.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c) Relações harmônicas: </a:t>
            </a:r>
            <a:r>
              <a:rPr kumimoji="0" lang="pt-BR" sz="1800" b="0" i="0" u="none" strike="noStrike" kern="0" cap="none" spc="0" normalizeH="0" baseline="0" noProof="0" dirty="0">
                <a:ln>
                  <a:noFill/>
                </a:ln>
                <a:solidFill>
                  <a:sysClr val="windowText" lastClr="000000"/>
                </a:solidFill>
                <a:effectLst/>
                <a:uLnTx/>
                <a:uFillTx/>
                <a:latin typeface="+mn-lt"/>
              </a:rPr>
              <a:t>Pelo menos uma das espécies se beneficia e não há prejuízo para nenhuma das partes associadas.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d) Relações desarmônicas: </a:t>
            </a:r>
            <a:r>
              <a:rPr kumimoji="0" lang="pt-BR" sz="1800" b="0" i="0" u="none" strike="noStrike" kern="0" cap="none" spc="0" normalizeH="0" baseline="0" noProof="0" dirty="0">
                <a:ln>
                  <a:noFill/>
                </a:ln>
                <a:solidFill>
                  <a:sysClr val="windowText" lastClr="000000"/>
                </a:solidFill>
                <a:effectLst/>
                <a:uLnTx/>
                <a:uFillTx/>
                <a:latin typeface="+mn-lt"/>
              </a:rPr>
              <a:t>Uma ou ambas as espécies são prejudicadas.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331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FE6B70C4-6E10-4CD3-AC62-69B6196F3EE7}"/>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573330000"/>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52736"/>
            <a:ext cx="8786813" cy="344646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434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dirty="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dirty="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graphicFrame>
        <p:nvGraphicFramePr>
          <p:cNvPr id="6" name="Tabela 5"/>
          <p:cNvGraphicFramePr>
            <a:graphicFrameLocks noGrp="1"/>
          </p:cNvGraphicFramePr>
          <p:nvPr/>
        </p:nvGraphicFramePr>
        <p:xfrm>
          <a:off x="357188" y="1785938"/>
          <a:ext cx="8429625" cy="3657600"/>
        </p:xfrm>
        <a:graphic>
          <a:graphicData uri="http://schemas.openxmlformats.org/drawingml/2006/table">
            <a:tbl>
              <a:tblPr firstRow="1" bandRow="1">
                <a:tableStyleId>{5940675A-B579-460E-94D1-54222C63F5DA}</a:tableStyleId>
              </a:tblPr>
              <a:tblGrid>
                <a:gridCol w="2809875">
                  <a:extLst>
                    <a:ext uri="{9D8B030D-6E8A-4147-A177-3AD203B41FA5}">
                      <a16:colId xmlns:a16="http://schemas.microsoft.com/office/drawing/2014/main" val="20000"/>
                    </a:ext>
                  </a:extLst>
                </a:gridCol>
                <a:gridCol w="2476498">
                  <a:extLst>
                    <a:ext uri="{9D8B030D-6E8A-4147-A177-3AD203B41FA5}">
                      <a16:colId xmlns:a16="http://schemas.microsoft.com/office/drawing/2014/main" val="20001"/>
                    </a:ext>
                  </a:extLst>
                </a:gridCol>
                <a:gridCol w="3143252">
                  <a:extLst>
                    <a:ext uri="{9D8B030D-6E8A-4147-A177-3AD203B41FA5}">
                      <a16:colId xmlns:a16="http://schemas.microsoft.com/office/drawing/2014/main" val="20002"/>
                    </a:ext>
                  </a:extLst>
                </a:gridCol>
              </a:tblGrid>
              <a:tr h="401839">
                <a:tc rowSpan="2">
                  <a:txBody>
                    <a:bodyPr/>
                    <a:lstStyle/>
                    <a:p>
                      <a:pPr algn="ctr"/>
                      <a:endParaRPr lang="pt-BR" b="1" dirty="0"/>
                    </a:p>
                    <a:p>
                      <a:pPr algn="ctr"/>
                      <a:endParaRPr lang="pt-BR" b="1" dirty="0"/>
                    </a:p>
                    <a:p>
                      <a:pPr algn="ctr"/>
                      <a:r>
                        <a:rPr lang="pt-BR" b="1" dirty="0"/>
                        <a:t>Relações Harmônicas</a:t>
                      </a:r>
                    </a:p>
                  </a:txBody>
                  <a:tcPr marL="91439" marR="91439"/>
                </a:tc>
                <a:tc>
                  <a:txBody>
                    <a:bodyPr/>
                    <a:lstStyle/>
                    <a:p>
                      <a:pPr algn="ctr"/>
                      <a:r>
                        <a:rPr lang="pt-BR" dirty="0"/>
                        <a:t>Intra-Específica</a:t>
                      </a:r>
                    </a:p>
                  </a:txBody>
                  <a:tcPr marL="91439" marR="91439"/>
                </a:tc>
                <a:tc>
                  <a:txBody>
                    <a:bodyPr/>
                    <a:lstStyle/>
                    <a:p>
                      <a:pPr algn="ctr"/>
                      <a:r>
                        <a:rPr lang="pt-BR" dirty="0"/>
                        <a:t>Colônias</a:t>
                      </a:r>
                    </a:p>
                    <a:p>
                      <a:pPr algn="ctr"/>
                      <a:r>
                        <a:rPr lang="pt-BR" dirty="0"/>
                        <a:t>Sociedades</a:t>
                      </a:r>
                    </a:p>
                  </a:txBody>
                  <a:tcPr marL="91439" marR="91439"/>
                </a:tc>
                <a:extLst>
                  <a:ext uri="{0D108BD9-81ED-4DB2-BD59-A6C34878D82A}">
                    <a16:rowId xmlns:a16="http://schemas.microsoft.com/office/drawing/2014/main" val="10000"/>
                  </a:ext>
                </a:extLst>
              </a:tr>
              <a:tr h="401839">
                <a:tc vMerge="1">
                  <a:txBody>
                    <a:bodyPr/>
                    <a:lstStyle/>
                    <a:p>
                      <a:pPr algn="ctr"/>
                      <a:endParaRPr lang="pt-BR" dirty="0"/>
                    </a:p>
                  </a:txBody>
                  <a:tcPr/>
                </a:tc>
                <a:tc>
                  <a:txBody>
                    <a:bodyPr/>
                    <a:lstStyle/>
                    <a:p>
                      <a:pPr algn="ctr"/>
                      <a:endParaRPr lang="pt-BR" dirty="0"/>
                    </a:p>
                    <a:p>
                      <a:pPr algn="ctr"/>
                      <a:r>
                        <a:rPr lang="pt-BR" dirty="0"/>
                        <a:t>Interespecífica</a:t>
                      </a:r>
                    </a:p>
                  </a:txBody>
                  <a:tcPr marL="91439" marR="91439"/>
                </a:tc>
                <a:tc>
                  <a:txBody>
                    <a:bodyPr/>
                    <a:lstStyle/>
                    <a:p>
                      <a:pPr algn="ctr"/>
                      <a:r>
                        <a:rPr lang="pt-BR" dirty="0"/>
                        <a:t>Mutualismo</a:t>
                      </a:r>
                    </a:p>
                    <a:p>
                      <a:pPr algn="ctr"/>
                      <a:r>
                        <a:rPr lang="pt-BR" dirty="0" err="1"/>
                        <a:t>Protocooperação</a:t>
                      </a:r>
                      <a:endParaRPr lang="pt-BR" dirty="0"/>
                    </a:p>
                    <a:p>
                      <a:pPr algn="ctr"/>
                      <a:r>
                        <a:rPr lang="pt-BR" dirty="0"/>
                        <a:t>Comensalismo</a:t>
                      </a:r>
                    </a:p>
                  </a:txBody>
                  <a:tcPr marL="91439" marR="91439"/>
                </a:tc>
                <a:extLst>
                  <a:ext uri="{0D108BD9-81ED-4DB2-BD59-A6C34878D82A}">
                    <a16:rowId xmlns:a16="http://schemas.microsoft.com/office/drawing/2014/main" val="10001"/>
                  </a:ext>
                </a:extLst>
              </a:tr>
              <a:tr h="401839">
                <a:tc rowSpan="2">
                  <a:txBody>
                    <a:bodyPr/>
                    <a:lstStyle/>
                    <a:p>
                      <a:pPr algn="ctr"/>
                      <a:endParaRPr lang="pt-BR" b="1" dirty="0"/>
                    </a:p>
                    <a:p>
                      <a:pPr algn="ctr"/>
                      <a:endParaRPr lang="pt-BR" b="1" dirty="0"/>
                    </a:p>
                    <a:p>
                      <a:pPr algn="ctr"/>
                      <a:endParaRPr lang="pt-BR" b="1" dirty="0"/>
                    </a:p>
                    <a:p>
                      <a:pPr algn="ctr"/>
                      <a:r>
                        <a:rPr lang="pt-BR" b="1" dirty="0"/>
                        <a:t>Relações Desarmônicas</a:t>
                      </a:r>
                    </a:p>
                  </a:txBody>
                  <a:tcPr marL="91439" marR="91439"/>
                </a:tc>
                <a:tc>
                  <a:txBody>
                    <a:bodyPr/>
                    <a:lstStyle/>
                    <a:p>
                      <a:pPr algn="ctr"/>
                      <a:r>
                        <a:rPr lang="pt-BR" dirty="0"/>
                        <a:t>Intra-Específica</a:t>
                      </a:r>
                    </a:p>
                  </a:txBody>
                  <a:tcPr marL="91439" marR="91439"/>
                </a:tc>
                <a:tc>
                  <a:txBody>
                    <a:bodyPr/>
                    <a:lstStyle/>
                    <a:p>
                      <a:pPr algn="ctr"/>
                      <a:r>
                        <a:rPr lang="pt-BR" dirty="0"/>
                        <a:t>Competição</a:t>
                      </a:r>
                      <a:r>
                        <a:rPr lang="pt-BR" baseline="0" dirty="0"/>
                        <a:t> intra-específica</a:t>
                      </a:r>
                    </a:p>
                    <a:p>
                      <a:pPr algn="ctr"/>
                      <a:r>
                        <a:rPr lang="pt-BR" baseline="0" dirty="0"/>
                        <a:t>Canibalismo</a:t>
                      </a:r>
                      <a:endParaRPr lang="pt-BR" dirty="0"/>
                    </a:p>
                  </a:txBody>
                  <a:tcPr marL="91439" marR="91439"/>
                </a:tc>
                <a:extLst>
                  <a:ext uri="{0D108BD9-81ED-4DB2-BD59-A6C34878D82A}">
                    <a16:rowId xmlns:a16="http://schemas.microsoft.com/office/drawing/2014/main" val="10002"/>
                  </a:ext>
                </a:extLst>
              </a:tr>
              <a:tr h="401839">
                <a:tc vMerge="1">
                  <a:txBody>
                    <a:bodyPr/>
                    <a:lstStyle/>
                    <a:p>
                      <a:pPr algn="ctr"/>
                      <a:endParaRPr lang="pt-BR"/>
                    </a:p>
                  </a:txBody>
                  <a:tcPr/>
                </a:tc>
                <a:tc>
                  <a:txBody>
                    <a:bodyPr/>
                    <a:lstStyle/>
                    <a:p>
                      <a:pPr algn="ctr"/>
                      <a:endParaRPr lang="pt-BR" dirty="0"/>
                    </a:p>
                    <a:p>
                      <a:pPr algn="ctr"/>
                      <a:endParaRPr lang="pt-BR" dirty="0"/>
                    </a:p>
                    <a:p>
                      <a:pPr algn="ctr"/>
                      <a:r>
                        <a:rPr lang="pt-BR" dirty="0"/>
                        <a:t>Interespecífica</a:t>
                      </a:r>
                    </a:p>
                  </a:txBody>
                  <a:tcPr marL="91439" marR="91439"/>
                </a:tc>
                <a:tc>
                  <a:txBody>
                    <a:bodyPr/>
                    <a:lstStyle/>
                    <a:p>
                      <a:pPr algn="ctr"/>
                      <a:r>
                        <a:rPr lang="pt-BR" dirty="0"/>
                        <a:t>Competição interespecífica</a:t>
                      </a:r>
                    </a:p>
                    <a:p>
                      <a:pPr algn="ctr"/>
                      <a:r>
                        <a:rPr lang="pt-BR" dirty="0" err="1"/>
                        <a:t>Predatismo</a:t>
                      </a:r>
                      <a:endParaRPr lang="pt-BR" dirty="0"/>
                    </a:p>
                    <a:p>
                      <a:pPr algn="ctr"/>
                      <a:r>
                        <a:rPr lang="pt-BR" dirty="0"/>
                        <a:t>Parasitismo</a:t>
                      </a:r>
                    </a:p>
                    <a:p>
                      <a:pPr algn="ctr"/>
                      <a:r>
                        <a:rPr lang="pt-BR" dirty="0" err="1"/>
                        <a:t>Amensalismo</a:t>
                      </a:r>
                      <a:endParaRPr lang="pt-BR" dirty="0"/>
                    </a:p>
                    <a:p>
                      <a:pPr algn="ctr"/>
                      <a:r>
                        <a:rPr lang="pt-BR" dirty="0" err="1"/>
                        <a:t>Esclavagismo</a:t>
                      </a:r>
                      <a:endParaRPr lang="pt-BR" dirty="0"/>
                    </a:p>
                  </a:txBody>
                  <a:tcPr marL="91439" marR="91439"/>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56C24FCF-46D1-403B-886C-EC1C0E5B7D1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14662206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3247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Colônia: </a:t>
            </a:r>
            <a:r>
              <a:rPr kumimoji="0" lang="pt-BR" sz="1800" b="0" i="0" u="none" strike="noStrike" kern="0" cap="none" spc="0" normalizeH="0" baseline="0" noProof="0" dirty="0">
                <a:ln>
                  <a:noFill/>
                </a:ln>
                <a:solidFill>
                  <a:sysClr val="windowText" lastClr="000000"/>
                </a:solidFill>
                <a:effectLst/>
                <a:uLnTx/>
                <a:uFillTx/>
                <a:latin typeface="+mn-lt"/>
              </a:rPr>
              <a:t>São associações entre indivíduos da mesma espécie, unidos fisicamente entre si, podendo ou não ocorrer divisão de trabalho.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Ex: </a:t>
            </a:r>
            <a:r>
              <a:rPr kumimoji="0" lang="pt-BR" sz="1800" b="0" i="0" u="none" strike="noStrike" kern="0" cap="none" spc="0" normalizeH="0" baseline="0" noProof="0" dirty="0">
                <a:ln>
                  <a:noFill/>
                </a:ln>
                <a:solidFill>
                  <a:sysClr val="windowText" lastClr="000000"/>
                </a:solidFill>
                <a:effectLst/>
                <a:uLnTx/>
                <a:uFillTx/>
                <a:latin typeface="+mn-lt"/>
              </a:rPr>
              <a:t>Corais, bactérias (estreptococos), caravela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Sociedade: </a:t>
            </a:r>
            <a:r>
              <a:rPr kumimoji="0" lang="pt-BR" sz="1800" b="0" i="0" u="none" strike="noStrike" kern="0" cap="none" spc="0" normalizeH="0" baseline="0" noProof="0" dirty="0">
                <a:ln>
                  <a:noFill/>
                </a:ln>
                <a:solidFill>
                  <a:sysClr val="windowText" lastClr="000000"/>
                </a:solidFill>
                <a:effectLst/>
                <a:uLnTx/>
                <a:uFillTx/>
                <a:latin typeface="+mn-lt"/>
              </a:rPr>
              <a:t>São associações entre indivíduos da mesma espécie, organizados de modo cooperativo e </a:t>
            </a:r>
            <a:r>
              <a:rPr kumimoji="0" lang="pt-BR" sz="1800" b="1" i="0" u="none" strike="noStrike" kern="0" cap="none" spc="0" normalizeH="0" baseline="0" noProof="0" dirty="0">
                <a:ln>
                  <a:noFill/>
                </a:ln>
                <a:solidFill>
                  <a:sysClr val="windowText" lastClr="000000"/>
                </a:solidFill>
                <a:effectLst/>
                <a:uLnTx/>
                <a:uFillTx/>
                <a:latin typeface="+mn-lt"/>
              </a:rPr>
              <a:t>não ligados</a:t>
            </a:r>
            <a:r>
              <a:rPr kumimoji="0" lang="pt-BR" sz="1800" b="0" i="0" u="none" strike="noStrike" kern="0" cap="none" spc="0" normalizeH="0" baseline="0" noProof="0" dirty="0">
                <a:ln>
                  <a:noFill/>
                </a:ln>
                <a:solidFill>
                  <a:sysClr val="windowText" lastClr="000000"/>
                </a:solidFill>
                <a:effectLst/>
                <a:uLnTx/>
                <a:uFillTx/>
                <a:latin typeface="+mn-lt"/>
              </a:rPr>
              <a:t> anatomicamente.</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Ex:</a:t>
            </a:r>
            <a:r>
              <a:rPr kumimoji="0" lang="pt-BR" sz="1800" b="0" i="0" u="none" strike="noStrike" kern="0" cap="none" spc="0" normalizeH="0" baseline="0" noProof="0" dirty="0">
                <a:ln>
                  <a:noFill/>
                </a:ln>
                <a:solidFill>
                  <a:sysClr val="windowText" lastClr="000000"/>
                </a:solidFill>
                <a:effectLst/>
                <a:uLnTx/>
                <a:uFillTx/>
                <a:latin typeface="+mn-lt"/>
              </a:rPr>
              <a:t> sociedade dos insetos: abelhas, formigas, vespas.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Obs.: </a:t>
            </a:r>
            <a:r>
              <a:rPr kumimoji="0" lang="pt-BR" sz="1800" b="0" i="0" u="none" strike="noStrike" kern="0" cap="none" spc="0" normalizeH="0" baseline="0" noProof="0" dirty="0">
                <a:ln>
                  <a:noFill/>
                </a:ln>
                <a:solidFill>
                  <a:sysClr val="windowText" lastClr="000000"/>
                </a:solidFill>
                <a:effectLst/>
                <a:uLnTx/>
                <a:uFillTx/>
                <a:latin typeface="+mn-lt"/>
              </a:rPr>
              <a:t>Na sociedade das abelhas as funções dos indivíduos são bem definidas, 	havendo três castas sociais: rainha, zangão e operárias.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err="1">
                <a:ln>
                  <a:noFill/>
                </a:ln>
                <a:solidFill>
                  <a:sysClr val="windowText" lastClr="000000"/>
                </a:solidFill>
                <a:effectLst/>
                <a:uLnTx/>
                <a:uFillTx/>
                <a:latin typeface="+mn-lt"/>
              </a:rPr>
              <a:t>Video</a:t>
            </a:r>
            <a:r>
              <a:rPr kumimoji="0" lang="pt-BR" sz="1800" b="1" i="0" u="none" strike="noStrike" kern="0" cap="none" spc="0" normalizeH="0" baseline="0" noProof="0" dirty="0">
                <a:ln>
                  <a:noFill/>
                </a:ln>
                <a:solidFill>
                  <a:sysClr val="windowText" lastClr="000000"/>
                </a:solidFill>
                <a:effectLst/>
                <a:uLnTx/>
                <a:uFillTx/>
                <a:latin typeface="+mn-lt"/>
              </a:rPr>
              <a:t> sociedade das abelhas ou formigas???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638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70FA9FF1-DF32-4576-9CB2-606FBAFF17A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395718084"/>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72427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Colônia: </a:t>
            </a: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741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17414" name="Espaço Reservado para Conteúdo 3" descr="e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2046288"/>
            <a:ext cx="6215062"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46EA1F-14B0-4699-9ECE-DDDEE32CCB7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95718086"/>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372427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chemeClr val="tx2"/>
                </a:solidFill>
                <a:effectLst/>
                <a:uLnTx/>
                <a:uFillTx/>
                <a:latin typeface="+mn-lt"/>
              </a:rPr>
              <a:t>3)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Sociedade: </a:t>
            </a:r>
            <a:r>
              <a:rPr kumimoji="0" lang="pt-BR" sz="1800" b="0" i="0" u="none" strike="noStrike" kern="0" cap="none" spc="0" normalizeH="0" baseline="0" noProof="0" dirty="0">
                <a:ln>
                  <a:noFill/>
                </a:ln>
                <a:solidFill>
                  <a:sysClr val="windowText" lastClr="000000"/>
                </a:solidFill>
                <a:effectLst/>
                <a:uLnTx/>
                <a:uFillTx/>
                <a:latin typeface="+mn-lt"/>
              </a:rPr>
              <a:t>Abelhas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843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18438" name="Imagem 6" descr="e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2786063"/>
            <a:ext cx="3571875"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agem 8" descr="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143000"/>
            <a:ext cx="35433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Imagem 9" descr="e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4133850"/>
            <a:ext cx="3505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97C59D-0673-43EE-8B52-B07F0B7B7C5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43056052"/>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59404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Interespecíficas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Mutualismo: </a:t>
            </a:r>
            <a:r>
              <a:rPr kumimoji="0" lang="pt-BR" sz="1800" b="0" i="0" u="none" strike="noStrike" kern="0" cap="none" spc="0" normalizeH="0" baseline="0" noProof="0" dirty="0">
                <a:ln>
                  <a:noFill/>
                </a:ln>
                <a:solidFill>
                  <a:sysClr val="windowText" lastClr="000000"/>
                </a:solidFill>
                <a:effectLst/>
                <a:uLnTx/>
                <a:uFillTx/>
                <a:latin typeface="+mn-lt"/>
              </a:rPr>
              <a:t>É a associação entre indivíduos de espécies diferentes, necessária à sobrevivência dos participantes e que beneficia ambos.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err="1">
                <a:ln>
                  <a:noFill/>
                </a:ln>
                <a:solidFill>
                  <a:sysClr val="windowText" lastClr="000000"/>
                </a:solidFill>
                <a:effectLst/>
                <a:uLnTx/>
                <a:uFillTx/>
                <a:latin typeface="+mn-lt"/>
              </a:rPr>
              <a:t>Líquens</a:t>
            </a:r>
            <a:r>
              <a:rPr kumimoji="0" lang="pt-BR" sz="1800" b="0" i="0" u="none" strike="noStrike" kern="0" cap="none" spc="0" normalizeH="0" baseline="0" noProof="0" dirty="0">
                <a:ln>
                  <a:noFill/>
                </a:ln>
                <a:solidFill>
                  <a:sysClr val="windowText" lastClr="000000"/>
                </a:solidFill>
                <a:effectLst/>
                <a:uLnTx/>
                <a:uFillTx/>
                <a:latin typeface="+mn-lt"/>
              </a:rPr>
              <a:t> (associação entre algas ou </a:t>
            </a:r>
            <a:r>
              <a:rPr kumimoji="0" lang="pt-BR" sz="1800" b="0" i="0" u="none" strike="noStrike" kern="0" cap="none" spc="0" normalizeH="0" baseline="0" noProof="0" dirty="0" err="1">
                <a:ln>
                  <a:noFill/>
                </a:ln>
                <a:solidFill>
                  <a:sysClr val="windowText" lastClr="000000"/>
                </a:solidFill>
                <a:effectLst/>
                <a:uLnTx/>
                <a:uFillTx/>
                <a:latin typeface="+mn-lt"/>
              </a:rPr>
              <a:t>cianobactérias</a:t>
            </a:r>
            <a:r>
              <a:rPr kumimoji="0" lang="pt-BR" sz="1800" b="0" i="0" u="none" strike="noStrike" kern="0" cap="none" spc="0" normalizeH="0" baseline="0" noProof="0" dirty="0">
                <a:ln>
                  <a:noFill/>
                </a:ln>
                <a:solidFill>
                  <a:sysClr val="windowText" lastClr="000000"/>
                </a:solidFill>
                <a:effectLst/>
                <a:uLnTx/>
                <a:uFillTx/>
                <a:latin typeface="+mn-lt"/>
              </a:rPr>
              <a:t> e fungos)</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1" u="none" strike="noStrike" kern="0" cap="none" spc="0" normalizeH="0" baseline="0" noProof="0" dirty="0" err="1">
                <a:ln>
                  <a:noFill/>
                </a:ln>
                <a:solidFill>
                  <a:sysClr val="windowText" lastClr="000000"/>
                </a:solidFill>
                <a:effectLst/>
                <a:uLnTx/>
                <a:uFillTx/>
                <a:latin typeface="+mn-lt"/>
              </a:rPr>
              <a:t>Bacteriorriza</a:t>
            </a:r>
            <a:r>
              <a:rPr kumimoji="0" lang="pt-BR" sz="1800" b="0" i="1"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Associação formada por bactérias do gênero </a:t>
            </a:r>
            <a:r>
              <a:rPr kumimoji="0" lang="pt-BR" sz="1800" b="0" i="0" u="none" strike="noStrike" kern="0" cap="none" spc="0" normalizeH="0" baseline="0" noProof="0" dirty="0" err="1">
                <a:ln>
                  <a:noFill/>
                </a:ln>
                <a:solidFill>
                  <a:sysClr val="windowText" lastClr="000000"/>
                </a:solidFill>
                <a:effectLst/>
                <a:uLnTx/>
                <a:uFillTx/>
                <a:latin typeface="+mn-lt"/>
              </a:rPr>
              <a:t>Rhizobium</a:t>
            </a:r>
            <a:r>
              <a:rPr kumimoji="0" lang="pt-BR" sz="1800" b="0" i="0" u="none" strike="noStrike" kern="0" cap="none" spc="0" normalizeH="0" baseline="0" noProof="0" dirty="0">
                <a:ln>
                  <a:noFill/>
                </a:ln>
                <a:solidFill>
                  <a:sysClr val="windowText" lastClr="000000"/>
                </a:solidFill>
                <a:effectLst/>
                <a:uLnTx/>
                <a:uFillTx/>
                <a:latin typeface="+mn-lt"/>
              </a:rPr>
              <a:t> com raízes de leguminosas, como o feijão.</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Herbívoros e Protozoários.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946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19462" name="Imagem 5" descr="e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786188"/>
            <a:ext cx="378618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EAD3330-3939-45FE-A604-23B422783A9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58036474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Conteúdos de ec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6632"/>
            <a:ext cx="4230645"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Agrupar 4"/>
          <p:cNvGrpSpPr/>
          <p:nvPr/>
        </p:nvGrpSpPr>
        <p:grpSpPr>
          <a:xfrm>
            <a:off x="179513" y="116632"/>
            <a:ext cx="8767148" cy="6552728"/>
            <a:chOff x="179513" y="116632"/>
            <a:chExt cx="8767148" cy="6552728"/>
          </a:xfrm>
        </p:grpSpPr>
        <p:pic>
          <p:nvPicPr>
            <p:cNvPr id="4100" name="Picture 4" descr="Conteúdos de gené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6632"/>
              <a:ext cx="4230645"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Conteúdos de Anatom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3501008"/>
              <a:ext cx="4230645"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Conteúdos de Citolog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209" y="3501008"/>
              <a:ext cx="4230645"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6"/>
            <a:stretch>
              <a:fillRect/>
            </a:stretch>
          </p:blipFill>
          <p:spPr>
            <a:xfrm>
              <a:off x="3635895" y="2708921"/>
              <a:ext cx="562355" cy="447328"/>
            </a:xfrm>
            <a:prstGeom prst="rect">
              <a:avLst/>
            </a:prstGeom>
          </p:spPr>
        </p:pic>
        <p:pic>
          <p:nvPicPr>
            <p:cNvPr id="9" name="Imagem 8"/>
            <p:cNvPicPr>
              <a:picLocks noChangeAspect="1"/>
            </p:cNvPicPr>
            <p:nvPr/>
          </p:nvPicPr>
          <p:blipFill>
            <a:blip r:embed="rId6"/>
            <a:stretch>
              <a:fillRect/>
            </a:stretch>
          </p:blipFill>
          <p:spPr>
            <a:xfrm>
              <a:off x="8230399" y="2734430"/>
              <a:ext cx="562355" cy="447328"/>
            </a:xfrm>
            <a:prstGeom prst="rect">
              <a:avLst/>
            </a:prstGeom>
          </p:spPr>
        </p:pic>
        <p:pic>
          <p:nvPicPr>
            <p:cNvPr id="10" name="Imagem 9"/>
            <p:cNvPicPr>
              <a:picLocks noChangeAspect="1"/>
            </p:cNvPicPr>
            <p:nvPr/>
          </p:nvPicPr>
          <p:blipFill>
            <a:blip r:embed="rId6"/>
            <a:stretch>
              <a:fillRect/>
            </a:stretch>
          </p:blipFill>
          <p:spPr>
            <a:xfrm>
              <a:off x="3619603" y="6049652"/>
              <a:ext cx="562355" cy="447328"/>
            </a:xfrm>
            <a:prstGeom prst="rect">
              <a:avLst/>
            </a:prstGeom>
          </p:spPr>
        </p:pic>
        <p:pic>
          <p:nvPicPr>
            <p:cNvPr id="11" name="Imagem 10"/>
            <p:cNvPicPr>
              <a:picLocks noChangeAspect="1"/>
            </p:cNvPicPr>
            <p:nvPr/>
          </p:nvPicPr>
          <p:blipFill>
            <a:blip r:embed="rId6"/>
            <a:stretch>
              <a:fillRect/>
            </a:stretch>
          </p:blipFill>
          <p:spPr>
            <a:xfrm>
              <a:off x="8124445" y="6049652"/>
              <a:ext cx="562355" cy="447328"/>
            </a:xfrm>
            <a:prstGeom prst="rect">
              <a:avLst/>
            </a:prstGeom>
          </p:spPr>
        </p:pic>
      </p:grpSp>
      <p:grpSp>
        <p:nvGrpSpPr>
          <p:cNvPr id="6" name="Agrupar 5"/>
          <p:cNvGrpSpPr/>
          <p:nvPr/>
        </p:nvGrpSpPr>
        <p:grpSpPr>
          <a:xfrm>
            <a:off x="2410634" y="1777994"/>
            <a:ext cx="4247457" cy="3180943"/>
            <a:chOff x="2410634" y="1777994"/>
            <a:chExt cx="4247457" cy="3180943"/>
          </a:xfrm>
        </p:grpSpPr>
        <p:pic>
          <p:nvPicPr>
            <p:cNvPr id="13" name="Picture 2" descr="Conteúdos de evoluçã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0634" y="1777994"/>
              <a:ext cx="4247457" cy="3180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Imagem 13"/>
            <p:cNvPicPr>
              <a:picLocks noChangeAspect="1"/>
            </p:cNvPicPr>
            <p:nvPr/>
          </p:nvPicPr>
          <p:blipFill>
            <a:blip r:embed="rId6"/>
            <a:stretch>
              <a:fillRect/>
            </a:stretch>
          </p:blipFill>
          <p:spPr>
            <a:xfrm>
              <a:off x="5867536" y="4355593"/>
              <a:ext cx="562355" cy="447328"/>
            </a:xfrm>
            <a:prstGeom prst="rect">
              <a:avLst/>
            </a:prstGeom>
          </p:spPr>
        </p:pic>
      </p:grpSp>
      <p:sp>
        <p:nvSpPr>
          <p:cNvPr id="7" name="CaixaDeTexto 6"/>
          <p:cNvSpPr txBox="1"/>
          <p:nvPr/>
        </p:nvSpPr>
        <p:spPr>
          <a:xfrm>
            <a:off x="213596" y="2816580"/>
            <a:ext cx="2059388" cy="369332"/>
          </a:xfrm>
          <a:prstGeom prst="rect">
            <a:avLst/>
          </a:prstGeom>
          <a:noFill/>
        </p:spPr>
        <p:txBody>
          <a:bodyPr wrap="square" rtlCol="0">
            <a:spAutoFit/>
          </a:bodyPr>
          <a:lstStyle/>
          <a:p>
            <a:r>
              <a:rPr lang="pt-BR" sz="1800" dirty="0" smtClean="0">
                <a:latin typeface="Arial Black" panose="020B0A04020102020204" pitchFamily="34" charset="0"/>
              </a:rPr>
              <a:t>Ecologia</a:t>
            </a:r>
            <a:endParaRPr lang="pt-BR" sz="1800" dirty="0">
              <a:latin typeface="Arial Black" panose="020B0A04020102020204" pitchFamily="34" charset="0"/>
            </a:endParaRPr>
          </a:p>
        </p:txBody>
      </p:sp>
      <p:sp>
        <p:nvSpPr>
          <p:cNvPr id="17" name="CaixaDeTexto 16"/>
          <p:cNvSpPr txBox="1"/>
          <p:nvPr/>
        </p:nvSpPr>
        <p:spPr>
          <a:xfrm>
            <a:off x="2887378" y="5950150"/>
            <a:ext cx="2059388" cy="646331"/>
          </a:xfrm>
          <a:prstGeom prst="rect">
            <a:avLst/>
          </a:prstGeom>
          <a:noFill/>
        </p:spPr>
        <p:txBody>
          <a:bodyPr wrap="square" rtlCol="0">
            <a:spAutoFit/>
          </a:bodyPr>
          <a:lstStyle/>
          <a:p>
            <a:r>
              <a:rPr lang="pt-BR" sz="1800" dirty="0" smtClean="0">
                <a:latin typeface="Arial Black" panose="020B0A04020102020204" pitchFamily="34" charset="0"/>
              </a:rPr>
              <a:t>Fisiologia Humana</a:t>
            </a:r>
            <a:endParaRPr lang="pt-BR" sz="1800" dirty="0">
              <a:latin typeface="Arial Black" panose="020B0A04020102020204" pitchFamily="34" charset="0"/>
            </a:endParaRPr>
          </a:p>
        </p:txBody>
      </p:sp>
      <p:sp>
        <p:nvSpPr>
          <p:cNvPr id="18" name="CaixaDeTexto 17"/>
          <p:cNvSpPr txBox="1"/>
          <p:nvPr/>
        </p:nvSpPr>
        <p:spPr>
          <a:xfrm>
            <a:off x="7467735" y="6220450"/>
            <a:ext cx="2059388" cy="369332"/>
          </a:xfrm>
          <a:prstGeom prst="rect">
            <a:avLst/>
          </a:prstGeom>
          <a:noFill/>
        </p:spPr>
        <p:txBody>
          <a:bodyPr wrap="square" rtlCol="0">
            <a:spAutoFit/>
          </a:bodyPr>
          <a:lstStyle/>
          <a:p>
            <a:r>
              <a:rPr lang="pt-BR" sz="1800" dirty="0" smtClean="0">
                <a:latin typeface="Arial Black" panose="020B0A04020102020204" pitchFamily="34" charset="0"/>
              </a:rPr>
              <a:t>Citologia</a:t>
            </a:r>
            <a:endParaRPr lang="pt-BR" sz="1800" dirty="0">
              <a:latin typeface="Arial Black" panose="020B0A04020102020204" pitchFamily="34" charset="0"/>
            </a:endParaRPr>
          </a:p>
        </p:txBody>
      </p:sp>
      <p:sp>
        <p:nvSpPr>
          <p:cNvPr id="19" name="CaixaDeTexto 18"/>
          <p:cNvSpPr txBox="1"/>
          <p:nvPr/>
        </p:nvSpPr>
        <p:spPr>
          <a:xfrm>
            <a:off x="7481882" y="2871372"/>
            <a:ext cx="2059388" cy="369332"/>
          </a:xfrm>
          <a:prstGeom prst="rect">
            <a:avLst/>
          </a:prstGeom>
          <a:noFill/>
        </p:spPr>
        <p:txBody>
          <a:bodyPr wrap="square" rtlCol="0">
            <a:spAutoFit/>
          </a:bodyPr>
          <a:lstStyle/>
          <a:p>
            <a:r>
              <a:rPr lang="pt-BR" sz="1800" dirty="0" smtClean="0">
                <a:latin typeface="Arial Black" panose="020B0A04020102020204" pitchFamily="34" charset="0"/>
              </a:rPr>
              <a:t>Genética</a:t>
            </a:r>
            <a:endParaRPr lang="pt-BR" sz="1800" dirty="0">
              <a:latin typeface="Arial Black" panose="020B0A04020102020204" pitchFamily="34" charset="0"/>
            </a:endParaRPr>
          </a:p>
        </p:txBody>
      </p:sp>
      <p:sp>
        <p:nvSpPr>
          <p:cNvPr id="20" name="CaixaDeTexto 19"/>
          <p:cNvSpPr txBox="1"/>
          <p:nvPr/>
        </p:nvSpPr>
        <p:spPr>
          <a:xfrm>
            <a:off x="2476797" y="3836439"/>
            <a:ext cx="2059388" cy="584775"/>
          </a:xfrm>
          <a:prstGeom prst="rect">
            <a:avLst/>
          </a:prstGeom>
          <a:noFill/>
        </p:spPr>
        <p:txBody>
          <a:bodyPr wrap="square" rtlCol="0">
            <a:spAutoFit/>
          </a:bodyPr>
          <a:lstStyle/>
          <a:p>
            <a:r>
              <a:rPr lang="pt-BR" sz="1600" dirty="0" smtClean="0">
                <a:latin typeface="Arial Black" panose="020B0A04020102020204" pitchFamily="34" charset="0"/>
              </a:rPr>
              <a:t>Teorias Evolutivas</a:t>
            </a:r>
            <a:endParaRPr lang="pt-BR" sz="1600" dirty="0">
              <a:latin typeface="Arial Black" panose="020B0A04020102020204" pitchFamily="34" charset="0"/>
            </a:endParaRPr>
          </a:p>
        </p:txBody>
      </p:sp>
    </p:spTree>
    <p:extLst>
      <p:ext uri="{BB962C8B-B14F-4D97-AF65-F5344CB8AC3E}">
        <p14:creationId xmlns:p14="http://schemas.microsoft.com/office/powerpoint/2010/main" val="2590421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59404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Interespecíficas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a:t>
            </a:r>
            <a:r>
              <a:rPr kumimoji="0" lang="pt-BR" sz="1800" b="1" i="0" u="none" strike="noStrike" kern="0" cap="none" spc="0" normalizeH="0" baseline="0" noProof="0" dirty="0" err="1">
                <a:ln>
                  <a:noFill/>
                </a:ln>
                <a:solidFill>
                  <a:sysClr val="windowText" lastClr="000000"/>
                </a:solidFill>
                <a:effectLst/>
                <a:uLnTx/>
                <a:uFillTx/>
                <a:latin typeface="+mn-lt"/>
              </a:rPr>
              <a:t>Protocooperação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É a associação entre indivíduos de espécies diferentes em que ambos se beneficiam, mas a existência não é obrigatória.</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Paguro e anêmonas do mar</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Cervo e pássaro anu</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Pássaro palito e jacaré</a:t>
            </a:r>
          </a:p>
          <a:p>
            <a:pPr marL="800100" marR="0" lvl="1" indent="-342900" defTabSz="91440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mn-lt"/>
              </a:rPr>
              <a:t>Insetos polinizadores e angiospermas</a:t>
            </a:r>
          </a:p>
          <a:p>
            <a:pPr marL="800100" marR="0" lvl="1"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048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0486" name="Imagem 5" descr="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3286125"/>
            <a:ext cx="3929063"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760FB2-B3D0-4EEC-BF86-041AC1DD5A6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993487055"/>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3247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a) Relações Interespecíficas Harmônicas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III) Comensalismo: </a:t>
            </a:r>
            <a:r>
              <a:rPr kumimoji="0" lang="pt-BR" sz="1800" b="0" i="0" u="none" strike="noStrike" kern="0" cap="none" spc="0" normalizeH="0" baseline="0" noProof="0" dirty="0">
                <a:ln>
                  <a:noFill/>
                </a:ln>
                <a:solidFill>
                  <a:sysClr val="windowText" lastClr="000000"/>
                </a:solidFill>
                <a:effectLst/>
                <a:uLnTx/>
                <a:uFillTx/>
                <a:latin typeface="+mn-lt"/>
              </a:rPr>
              <a:t>É a associação entre espécies diferentes, na qual uma espécie é beneficiada sem causar prejuízo ou benefício a outra.</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a:ln>
                  <a:noFill/>
                </a:ln>
                <a:solidFill>
                  <a:sysClr val="windowText" lastClr="000000"/>
                </a:solidFill>
                <a:effectLst/>
                <a:uLnTx/>
                <a:uFillTx/>
                <a:latin typeface="+mn-lt"/>
              </a:rPr>
              <a:t>Comensalismo típico: </a:t>
            </a:r>
            <a:r>
              <a:rPr kumimoji="0" lang="pt-BR" sz="1800" b="0" i="0" u="none" strike="noStrike" kern="0" cap="none" spc="0" normalizeH="0" baseline="0" noProof="0" dirty="0">
                <a:ln>
                  <a:noFill/>
                </a:ln>
                <a:solidFill>
                  <a:sysClr val="windowText" lastClr="000000"/>
                </a:solidFill>
                <a:effectLst/>
                <a:uLnTx/>
                <a:uFillTx/>
                <a:latin typeface="+mn-lt"/>
              </a:rPr>
              <a:t>Relação em que uma espécie se alimenta de restos alimentares de outra, sem prejudicá-la. Ex: Abutres, que aproveitam restos das presas dos leões.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Inquilinismo: </a:t>
            </a:r>
            <a:r>
              <a:rPr kumimoji="0" lang="pt-BR" sz="1800" b="0" i="0" u="none" strike="noStrike" kern="0" cap="none" spc="0" normalizeH="0" baseline="0" noProof="0" dirty="0">
                <a:ln>
                  <a:noFill/>
                </a:ln>
                <a:solidFill>
                  <a:sysClr val="windowText" lastClr="000000"/>
                </a:solidFill>
                <a:effectLst/>
                <a:uLnTx/>
                <a:uFillTx/>
                <a:latin typeface="+mn-lt"/>
              </a:rPr>
              <a:t>Relação ecológica em que uma espécie </a:t>
            </a:r>
            <a:r>
              <a:rPr kumimoji="0" lang="pt-BR" sz="1800" b="0" i="0" u="none" strike="noStrike" kern="0" cap="none" spc="0" normalizeH="0" baseline="0" noProof="0" dirty="0" err="1">
                <a:ln>
                  <a:noFill/>
                </a:ln>
                <a:solidFill>
                  <a:sysClr val="windowText" lastClr="000000"/>
                </a:solidFill>
                <a:effectLst/>
                <a:uLnTx/>
                <a:uFillTx/>
                <a:latin typeface="+mn-lt"/>
              </a:rPr>
              <a:t>inquilina</a:t>
            </a:r>
            <a:r>
              <a:rPr kumimoji="0" lang="pt-BR" sz="1800" b="0" i="0" u="none" strike="noStrike" kern="0" cap="none" spc="0" normalizeH="0" baseline="0" noProof="0" dirty="0">
                <a:ln>
                  <a:noFill/>
                </a:ln>
                <a:solidFill>
                  <a:sysClr val="windowText" lastClr="000000"/>
                </a:solidFill>
                <a:effectLst/>
                <a:uLnTx/>
                <a:uFillTx/>
                <a:latin typeface="+mn-lt"/>
              </a:rPr>
              <a:t> vive sobre ou no interior de uma espécie hospedeira, sem prejudicá-la. Nos vegetais essa associação recebe o nome de </a:t>
            </a:r>
            <a:r>
              <a:rPr kumimoji="0" lang="pt-BR" sz="1800" b="1" i="0" u="none" strike="noStrike" kern="0" cap="none" spc="0" normalizeH="0" baseline="0" noProof="0" dirty="0" err="1">
                <a:ln>
                  <a:noFill/>
                </a:ln>
                <a:solidFill>
                  <a:sysClr val="windowText" lastClr="000000"/>
                </a:solidFill>
                <a:effectLst/>
                <a:uLnTx/>
                <a:uFillTx/>
                <a:latin typeface="+mn-lt"/>
              </a:rPr>
              <a:t>epifitismo</a:t>
            </a:r>
            <a:r>
              <a:rPr kumimoji="0" lang="pt-BR" sz="1800" b="0" i="0" u="none" strike="noStrike" kern="0" cap="none" spc="0" normalizeH="0" baseline="0" noProof="0" dirty="0">
                <a:ln>
                  <a:noFill/>
                </a:ln>
                <a:solidFill>
                  <a:sysClr val="windowText" lastClr="000000"/>
                </a:solidFill>
                <a:effectLst/>
                <a:uLnTx/>
                <a:uFillTx/>
                <a:latin typeface="+mn-lt"/>
              </a:rPr>
              <a:t>. Ex: Bromélias.</a:t>
            </a:r>
          </a:p>
          <a:p>
            <a:pPr marL="800100" marR="0" lvl="1"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1" i="0" u="none" strike="noStrike" kern="0" cap="none" spc="0" normalizeH="0" baseline="0" noProof="0" dirty="0" err="1">
                <a:ln>
                  <a:noFill/>
                </a:ln>
                <a:solidFill>
                  <a:sysClr val="windowText" lastClr="000000"/>
                </a:solidFill>
                <a:effectLst/>
                <a:uLnTx/>
                <a:uFillTx/>
                <a:latin typeface="+mn-lt"/>
              </a:rPr>
              <a:t>Forésia</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Relação na qual uma espécie usa a outra como meio de transporte. Ex: Tubarão e rêmoras.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150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7722A4D8-1C45-47EE-9DB8-CECDAAE7598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0388331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72477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a:t>
            </a:r>
            <a:r>
              <a:rPr kumimoji="0" lang="pt-BR" sz="1800" b="1" i="0" u="none" strike="noStrike" kern="0" cap="none" spc="0" normalizeH="0" baseline="0" noProof="0" dirty="0" err="1">
                <a:ln>
                  <a:noFill/>
                </a:ln>
                <a:solidFill>
                  <a:sysClr val="windowText" lastClr="000000"/>
                </a:solidFill>
                <a:effectLst/>
                <a:uLnTx/>
                <a:uFillTx/>
                <a:latin typeface="+mn-lt"/>
              </a:rPr>
              <a:t>Intra-específicas</a:t>
            </a:r>
            <a:r>
              <a:rPr kumimoji="0" lang="pt-BR" sz="1800" b="1" i="0" u="none" strike="noStrike" kern="0" cap="none" spc="0" normalizeH="0" baseline="0" noProof="0" dirty="0">
                <a:ln>
                  <a:noFill/>
                </a:ln>
                <a:solidFill>
                  <a:sysClr val="windowText" lastClr="000000"/>
                </a:solidFill>
                <a:effectLst/>
                <a:uLnTx/>
                <a:uFillTx/>
                <a:latin typeface="+mn-lt"/>
              </a:rPr>
              <a:t>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Competição </a:t>
            </a:r>
            <a:r>
              <a:rPr kumimoji="0" lang="pt-BR" sz="1800" b="1" i="0" u="none" strike="noStrike" kern="0" cap="none" spc="0" normalizeH="0" baseline="0" noProof="0" dirty="0" err="1">
                <a:ln>
                  <a:noFill/>
                </a:ln>
                <a:solidFill>
                  <a:sysClr val="windowText" lastClr="000000"/>
                </a:solidFill>
                <a:effectLst/>
                <a:uLnTx/>
                <a:uFillTx/>
                <a:latin typeface="+mn-lt"/>
              </a:rPr>
              <a:t>Intra-específica</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Ocorre entre indivíduos da mesma espécie, e é motivada por disputas por território, alimento e companheiro sexual.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A competição é um fator que regula o tamanho da população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Canibalismo: </a:t>
            </a:r>
            <a:r>
              <a:rPr kumimoji="0" lang="pt-BR" sz="1800" b="0" i="0" u="none" strike="noStrike" kern="0" cap="none" spc="0" normalizeH="0" baseline="0" noProof="0" dirty="0">
                <a:ln>
                  <a:noFill/>
                </a:ln>
                <a:solidFill>
                  <a:sysClr val="windowText" lastClr="000000"/>
                </a:solidFill>
                <a:effectLst/>
                <a:uLnTx/>
                <a:uFillTx/>
                <a:latin typeface="+mn-lt"/>
              </a:rPr>
              <a:t>Relação na qual um organismo se alimenta de outro da mesma espécie.</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Louva-Deus; Aranha viúva negra.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253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2534" name="Imagem 5" descr="e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286125"/>
            <a:ext cx="35718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FDC961-DF5D-43AF-985A-E9713C7EDE5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379165088"/>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69461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Competição Interespecífica: </a:t>
            </a:r>
            <a:r>
              <a:rPr kumimoji="0" lang="pt-BR" sz="1800" b="0" i="0" u="none" strike="noStrike" kern="0" cap="none" spc="0" normalizeH="0" baseline="0" noProof="0" dirty="0">
                <a:ln>
                  <a:noFill/>
                </a:ln>
                <a:solidFill>
                  <a:sysClr val="windowText" lastClr="000000"/>
                </a:solidFill>
                <a:effectLst/>
                <a:uLnTx/>
                <a:uFillTx/>
                <a:latin typeface="+mn-lt"/>
              </a:rPr>
              <a:t>Ocorre entre indivíduos de espécies diferentes. Geralmente ocorre quando duas espécies apresentam sobreposição de nichos ecológicos.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A disputa pelo mesmo recurso ambiental é um importante fator no controle do tamanho das populações.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Obs2.: Quando uma competição é muito severa uma das espécies pode ser eliminada (extinta) ou obrigada a emigrar.</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Obs3.: A introdução de espécies exóticas têm causado graves impactos ambientais devido ao fato dessas espécies competirem pelos mesmos recurso que espécies nativas.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355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68C3FA3C-B104-42F4-A955-16B87061F109}"/>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791398085"/>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621665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 Competição Interespecífica</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458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45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1285875"/>
            <a:ext cx="4087812"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B51219-6E36-4697-96C8-AC108B7F248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34265856"/>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60253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a:t>
            </a:r>
            <a:r>
              <a:rPr kumimoji="0" lang="pt-BR" sz="1800" b="1" i="0" u="none" strike="noStrike" kern="0" cap="none" spc="0" normalizeH="0" baseline="0" noProof="0" dirty="0" err="1">
                <a:ln>
                  <a:noFill/>
                </a:ln>
                <a:solidFill>
                  <a:sysClr val="windowText" lastClr="000000"/>
                </a:solidFill>
                <a:effectLst/>
                <a:uLnTx/>
                <a:uFillTx/>
                <a:latin typeface="+mn-lt"/>
              </a:rPr>
              <a:t>Predatismo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Ocorre quando organismo predadores matam indivíduos da população de presas para deles se alimentarem.</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Leões e girafas.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A relação </a:t>
            </a:r>
            <a:r>
              <a:rPr kumimoji="0" lang="pt-BR" sz="1800" b="0" i="0" u="none" strike="noStrike" kern="0" cap="none" spc="0" normalizeH="0" baseline="0" noProof="0" dirty="0" err="1">
                <a:ln>
                  <a:noFill/>
                </a:ln>
                <a:solidFill>
                  <a:sysClr val="windowText" lastClr="000000"/>
                </a:solidFill>
                <a:effectLst/>
                <a:uLnTx/>
                <a:uFillTx/>
                <a:latin typeface="+mn-lt"/>
              </a:rPr>
              <a:t>presa-predador</a:t>
            </a:r>
            <a:r>
              <a:rPr kumimoji="0" lang="pt-BR" sz="1800" b="0" i="0" u="none" strike="noStrike" kern="0" cap="none" spc="0" normalizeH="0" baseline="0" noProof="0" dirty="0">
                <a:ln>
                  <a:noFill/>
                </a:ln>
                <a:solidFill>
                  <a:sysClr val="windowText" lastClr="000000"/>
                </a:solidFill>
                <a:effectLst/>
                <a:uLnTx/>
                <a:uFillTx/>
                <a:latin typeface="+mn-lt"/>
              </a:rPr>
              <a:t> pode ser um fator regulador da densidade populacional de ambos.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560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cxnSp>
        <p:nvCxnSpPr>
          <p:cNvPr id="9" name="Conector de seta reta 8"/>
          <p:cNvCxnSpPr/>
          <p:nvPr/>
        </p:nvCxnSpPr>
        <p:spPr>
          <a:xfrm rot="5400000" flipH="1" flipV="1">
            <a:off x="1535906" y="5107782"/>
            <a:ext cx="2214563"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Conector de seta reta 10"/>
          <p:cNvCxnSpPr/>
          <p:nvPr/>
        </p:nvCxnSpPr>
        <p:spPr>
          <a:xfrm>
            <a:off x="2643188" y="6215063"/>
            <a:ext cx="521493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Forma livre 14"/>
          <p:cNvSpPr/>
          <p:nvPr/>
        </p:nvSpPr>
        <p:spPr>
          <a:xfrm>
            <a:off x="2714625" y="4429125"/>
            <a:ext cx="3929063" cy="1362075"/>
          </a:xfrm>
          <a:custGeom>
            <a:avLst/>
            <a:gdLst>
              <a:gd name="connsiteX0" fmla="*/ 0 w 3709115"/>
              <a:gd name="connsiteY0" fmla="*/ 1307206 h 1360867"/>
              <a:gd name="connsiteX1" fmla="*/ 128789 w 3709115"/>
              <a:gd name="connsiteY1" fmla="*/ 1307206 h 1360867"/>
              <a:gd name="connsiteX2" fmla="*/ 631065 w 3709115"/>
              <a:gd name="connsiteY2" fmla="*/ 1294327 h 1360867"/>
              <a:gd name="connsiteX3" fmla="*/ 1017431 w 3709115"/>
              <a:gd name="connsiteY3" fmla="*/ 1062507 h 1360867"/>
              <a:gd name="connsiteX4" fmla="*/ 1455313 w 3709115"/>
              <a:gd name="connsiteY4" fmla="*/ 418563 h 1360867"/>
              <a:gd name="connsiteX5" fmla="*/ 1738648 w 3709115"/>
              <a:gd name="connsiteY5" fmla="*/ 96592 h 1360867"/>
              <a:gd name="connsiteX6" fmla="*/ 2189408 w 3709115"/>
              <a:gd name="connsiteY6" fmla="*/ 6439 h 1360867"/>
              <a:gd name="connsiteX7" fmla="*/ 2524259 w 3709115"/>
              <a:gd name="connsiteY7" fmla="*/ 135228 h 1360867"/>
              <a:gd name="connsiteX8" fmla="*/ 2756079 w 3709115"/>
              <a:gd name="connsiteY8" fmla="*/ 431442 h 1360867"/>
              <a:gd name="connsiteX9" fmla="*/ 3155324 w 3709115"/>
              <a:gd name="connsiteY9" fmla="*/ 1165538 h 1360867"/>
              <a:gd name="connsiteX10" fmla="*/ 3503053 w 3709115"/>
              <a:gd name="connsiteY10" fmla="*/ 1332963 h 1360867"/>
              <a:gd name="connsiteX11" fmla="*/ 3709115 w 3709115"/>
              <a:gd name="connsiteY11" fmla="*/ 1332963 h 136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9115" h="1360867">
                <a:moveTo>
                  <a:pt x="0" y="1307206"/>
                </a:moveTo>
                <a:cubicBezTo>
                  <a:pt x="11806" y="1308279"/>
                  <a:pt x="128789" y="1307206"/>
                  <a:pt x="128789" y="1307206"/>
                </a:cubicBezTo>
                <a:cubicBezTo>
                  <a:pt x="233966" y="1305060"/>
                  <a:pt x="482958" y="1335110"/>
                  <a:pt x="631065" y="1294327"/>
                </a:cubicBezTo>
                <a:cubicBezTo>
                  <a:pt x="779172" y="1253544"/>
                  <a:pt x="880056" y="1208468"/>
                  <a:pt x="1017431" y="1062507"/>
                </a:cubicBezTo>
                <a:cubicBezTo>
                  <a:pt x="1154806" y="916546"/>
                  <a:pt x="1335110" y="579549"/>
                  <a:pt x="1455313" y="418563"/>
                </a:cubicBezTo>
                <a:cubicBezTo>
                  <a:pt x="1575516" y="257577"/>
                  <a:pt x="1616299" y="165279"/>
                  <a:pt x="1738648" y="96592"/>
                </a:cubicBezTo>
                <a:cubicBezTo>
                  <a:pt x="1860997" y="27905"/>
                  <a:pt x="2058473" y="0"/>
                  <a:pt x="2189408" y="6439"/>
                </a:cubicBezTo>
                <a:cubicBezTo>
                  <a:pt x="2320343" y="12878"/>
                  <a:pt x="2429814" y="64394"/>
                  <a:pt x="2524259" y="135228"/>
                </a:cubicBezTo>
                <a:cubicBezTo>
                  <a:pt x="2618704" y="206062"/>
                  <a:pt x="2650902" y="259724"/>
                  <a:pt x="2756079" y="431442"/>
                </a:cubicBezTo>
                <a:cubicBezTo>
                  <a:pt x="2861257" y="603160"/>
                  <a:pt x="3030828" y="1015285"/>
                  <a:pt x="3155324" y="1165538"/>
                </a:cubicBezTo>
                <a:cubicBezTo>
                  <a:pt x="3279820" y="1315792"/>
                  <a:pt x="3410754" y="1305059"/>
                  <a:pt x="3503053" y="1332963"/>
                </a:cubicBezTo>
                <a:cubicBezTo>
                  <a:pt x="3595352" y="1360867"/>
                  <a:pt x="3652233" y="1346915"/>
                  <a:pt x="3709115" y="1332963"/>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6" name="Forma livre 15"/>
          <p:cNvSpPr/>
          <p:nvPr/>
        </p:nvSpPr>
        <p:spPr>
          <a:xfrm>
            <a:off x="3214688" y="4572000"/>
            <a:ext cx="3571875" cy="1643063"/>
          </a:xfrm>
          <a:custGeom>
            <a:avLst/>
            <a:gdLst>
              <a:gd name="connsiteX0" fmla="*/ 0 w 3734874"/>
              <a:gd name="connsiteY0" fmla="*/ 1882462 h 1891048"/>
              <a:gd name="connsiteX1" fmla="*/ 167426 w 3734874"/>
              <a:gd name="connsiteY1" fmla="*/ 1805189 h 1891048"/>
              <a:gd name="connsiteX2" fmla="*/ 862885 w 3734874"/>
              <a:gd name="connsiteY2" fmla="*/ 1367307 h 1891048"/>
              <a:gd name="connsiteX3" fmla="*/ 1287888 w 3734874"/>
              <a:gd name="connsiteY3" fmla="*/ 916546 h 1891048"/>
              <a:gd name="connsiteX4" fmla="*/ 1777285 w 3734874"/>
              <a:gd name="connsiteY4" fmla="*/ 208208 h 1891048"/>
              <a:gd name="connsiteX5" fmla="*/ 2060620 w 3734874"/>
              <a:gd name="connsiteY5" fmla="*/ 40783 h 1891048"/>
              <a:gd name="connsiteX6" fmla="*/ 2395471 w 3734874"/>
              <a:gd name="connsiteY6" fmla="*/ 15025 h 1891048"/>
              <a:gd name="connsiteX7" fmla="*/ 2717443 w 3734874"/>
              <a:gd name="connsiteY7" fmla="*/ 130935 h 1891048"/>
              <a:gd name="connsiteX8" fmla="*/ 3000778 w 3734874"/>
              <a:gd name="connsiteY8" fmla="*/ 478665 h 1891048"/>
              <a:gd name="connsiteX9" fmla="*/ 3425781 w 3734874"/>
              <a:gd name="connsiteY9" fmla="*/ 1328670 h 1891048"/>
              <a:gd name="connsiteX10" fmla="*/ 3734874 w 3734874"/>
              <a:gd name="connsiteY10" fmla="*/ 1547611 h 18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4874" h="1891048">
                <a:moveTo>
                  <a:pt x="0" y="1882462"/>
                </a:moveTo>
                <a:cubicBezTo>
                  <a:pt x="11806" y="1886755"/>
                  <a:pt x="23612" y="1891048"/>
                  <a:pt x="167426" y="1805189"/>
                </a:cubicBezTo>
                <a:cubicBezTo>
                  <a:pt x="311240" y="1719330"/>
                  <a:pt x="676141" y="1515414"/>
                  <a:pt x="862885" y="1367307"/>
                </a:cubicBezTo>
                <a:cubicBezTo>
                  <a:pt x="1049629" y="1219200"/>
                  <a:pt x="1135488" y="1109729"/>
                  <a:pt x="1287888" y="916546"/>
                </a:cubicBezTo>
                <a:cubicBezTo>
                  <a:pt x="1440288" y="723363"/>
                  <a:pt x="1648496" y="354168"/>
                  <a:pt x="1777285" y="208208"/>
                </a:cubicBezTo>
                <a:cubicBezTo>
                  <a:pt x="1906074" y="62248"/>
                  <a:pt x="1957589" y="72980"/>
                  <a:pt x="2060620" y="40783"/>
                </a:cubicBezTo>
                <a:cubicBezTo>
                  <a:pt x="2163651" y="8586"/>
                  <a:pt x="2286001" y="0"/>
                  <a:pt x="2395471" y="15025"/>
                </a:cubicBezTo>
                <a:cubicBezTo>
                  <a:pt x="2504941" y="30050"/>
                  <a:pt x="2616559" y="53662"/>
                  <a:pt x="2717443" y="130935"/>
                </a:cubicBezTo>
                <a:cubicBezTo>
                  <a:pt x="2818328" y="208208"/>
                  <a:pt x="2882722" y="279043"/>
                  <a:pt x="3000778" y="478665"/>
                </a:cubicBezTo>
                <a:cubicBezTo>
                  <a:pt x="3118834" y="678287"/>
                  <a:pt x="3303432" y="1150512"/>
                  <a:pt x="3425781" y="1328670"/>
                </a:cubicBezTo>
                <a:cubicBezTo>
                  <a:pt x="3548130" y="1506828"/>
                  <a:pt x="3641502" y="1527219"/>
                  <a:pt x="3734874" y="1547611"/>
                </a:cubicBezTo>
              </a:path>
            </a:pathLst>
          </a:custGeom>
        </p:spPr>
        <p:style>
          <a:lnRef idx="3">
            <a:schemeClr val="accent1"/>
          </a:lnRef>
          <a:fillRef idx="0">
            <a:schemeClr val="accent1"/>
          </a:fillRef>
          <a:effectRef idx="2">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18" name="CaixaDeTexto 17"/>
          <p:cNvSpPr txBox="1"/>
          <p:nvPr/>
        </p:nvSpPr>
        <p:spPr>
          <a:xfrm>
            <a:off x="4143375" y="4071938"/>
            <a:ext cx="857250" cy="36988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Presa</a:t>
            </a:r>
          </a:p>
        </p:txBody>
      </p:sp>
      <p:sp>
        <p:nvSpPr>
          <p:cNvPr id="19" name="CaixaDeTexto 18"/>
          <p:cNvSpPr txBox="1"/>
          <p:nvPr/>
        </p:nvSpPr>
        <p:spPr>
          <a:xfrm>
            <a:off x="5715000" y="4429125"/>
            <a:ext cx="1214438" cy="369888"/>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Predador</a:t>
            </a:r>
          </a:p>
        </p:txBody>
      </p:sp>
      <p:sp>
        <p:nvSpPr>
          <p:cNvPr id="20" name="CaixaDeTexto 19"/>
          <p:cNvSpPr txBox="1"/>
          <p:nvPr/>
        </p:nvSpPr>
        <p:spPr>
          <a:xfrm>
            <a:off x="428625" y="4214813"/>
            <a:ext cx="2000250" cy="369887"/>
          </a:xfrm>
          <a:prstGeom prst="rect">
            <a:avLst/>
          </a:prstGeom>
          <a:noFill/>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Nº de indivíduos</a:t>
            </a:r>
          </a:p>
        </p:txBody>
      </p:sp>
      <p:sp>
        <p:nvSpPr>
          <p:cNvPr id="21" name="CaixaDeTexto 20"/>
          <p:cNvSpPr txBox="1"/>
          <p:nvPr/>
        </p:nvSpPr>
        <p:spPr>
          <a:xfrm>
            <a:off x="5786438" y="6286500"/>
            <a:ext cx="2000250" cy="369888"/>
          </a:xfrm>
          <a:prstGeom prst="rect">
            <a:avLst/>
          </a:prstGeom>
          <a:noFill/>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Tempo</a:t>
            </a:r>
          </a:p>
        </p:txBody>
      </p:sp>
      <p:sp>
        <p:nvSpPr>
          <p:cNvPr id="2" name="Title 1">
            <a:extLst>
              <a:ext uri="{FF2B5EF4-FFF2-40B4-BE49-F238E27FC236}">
                <a16:creationId xmlns:a16="http://schemas.microsoft.com/office/drawing/2014/main" id="{0FE80D51-A3E7-4C7B-ABFA-E6A9E1895FA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53427887"/>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59404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 </a:t>
            </a:r>
            <a:r>
              <a:rPr kumimoji="0" lang="pt-BR" sz="1800" b="1" i="0" u="none" strike="noStrike" kern="0" cap="none" spc="0" normalizeH="0" baseline="0" noProof="0" dirty="0" err="1">
                <a:ln>
                  <a:noFill/>
                </a:ln>
                <a:solidFill>
                  <a:sysClr val="windowText" lastClr="000000"/>
                </a:solidFill>
                <a:effectLst/>
                <a:uLnTx/>
                <a:uFillTx/>
                <a:latin typeface="+mn-lt"/>
              </a:rPr>
              <a:t>Predatismo</a:t>
            </a:r>
            <a:r>
              <a:rPr kumimoji="0" lang="pt-BR" sz="1800" b="1" i="0" u="none" strike="noStrike" kern="0" cap="none" spc="0" normalizeH="0" baseline="0" noProof="0" dirty="0">
                <a:ln>
                  <a:noFill/>
                </a:ln>
                <a:solidFill>
                  <a:sysClr val="windowText" lastClr="000000"/>
                </a:solidFill>
                <a:effectLst/>
                <a:uLnTx/>
                <a:uFillTx/>
                <a:latin typeface="+mn-lt"/>
              </a:rPr>
              <a:t>:</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662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6630" name="Imagem 13" descr="e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786063"/>
            <a:ext cx="3643313"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Imagem 16" descr="e2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1428750"/>
            <a:ext cx="37242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Imagem 21" descr="e2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86188"/>
            <a:ext cx="418306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15F021-86B9-4489-9726-6189633F5AB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35126216"/>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1046480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III) Parasitismo: </a:t>
            </a:r>
            <a:r>
              <a:rPr kumimoji="0" lang="pt-BR" sz="1800" b="0" i="0" u="none" strike="noStrike" kern="0" cap="none" spc="0" normalizeH="0" baseline="0" noProof="0" dirty="0">
                <a:ln>
                  <a:noFill/>
                </a:ln>
                <a:solidFill>
                  <a:sysClr val="windowText" lastClr="000000"/>
                </a:solidFill>
                <a:effectLst/>
                <a:uLnTx/>
                <a:uFillTx/>
                <a:latin typeface="+mn-lt"/>
              </a:rPr>
              <a:t>Relação na qual uma das espécies, o parasita, obtêm nutrientes e moradia no corpo de indivíduos vivos da espécie hospedeira.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err="1">
                <a:ln>
                  <a:noFill/>
                </a:ln>
                <a:solidFill>
                  <a:sysClr val="windowText" lastClr="000000"/>
                </a:solidFill>
                <a:effectLst/>
                <a:uLnTx/>
                <a:uFillTx/>
                <a:latin typeface="+mn-lt"/>
              </a:rPr>
              <a:t>Endoparasitismo</a:t>
            </a:r>
            <a:r>
              <a:rPr kumimoji="0" lang="pt-BR" sz="1800" b="0" i="0" u="sng"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O parasita vive no interior do corpo do hospedeiro.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Protozoários flagelados e cupim.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err="1">
                <a:ln>
                  <a:noFill/>
                </a:ln>
                <a:solidFill>
                  <a:sysClr val="windowText" lastClr="000000"/>
                </a:solidFill>
                <a:effectLst/>
                <a:uLnTx/>
                <a:uFillTx/>
                <a:latin typeface="+mn-lt"/>
              </a:rPr>
              <a:t>Ectoparasitismo</a:t>
            </a:r>
            <a:r>
              <a:rPr kumimoji="0" lang="pt-BR" sz="1800" b="0" i="0" u="sng"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Quando o parasita vive na superfície do hospedeiro.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Piolho e homem.</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a:ln>
                  <a:noFill/>
                </a:ln>
                <a:solidFill>
                  <a:sysClr val="windowText" lastClr="000000"/>
                </a:solidFill>
                <a:effectLst/>
                <a:uLnTx/>
                <a:uFillTx/>
                <a:latin typeface="+mn-lt"/>
              </a:rPr>
              <a:t>Holoparasita: </a:t>
            </a:r>
            <a:r>
              <a:rPr kumimoji="0" lang="pt-BR" sz="1800" b="0" i="0" u="none" strike="noStrike" kern="0" cap="none" spc="0" normalizeH="0" baseline="0" noProof="0" dirty="0">
                <a:ln>
                  <a:noFill/>
                </a:ln>
                <a:solidFill>
                  <a:sysClr val="windowText" lastClr="000000"/>
                </a:solidFill>
                <a:effectLst/>
                <a:uLnTx/>
                <a:uFillTx/>
                <a:latin typeface="+mn-lt"/>
              </a:rPr>
              <a:t>Planta parasita que obtém seiva bruta e elaborada as custas da planta hospedeira. Ex: Cipó-chumbo.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r>
              <a:rPr kumimoji="0" lang="pt-BR" sz="1800" b="0" i="0" u="sng" strike="noStrike" kern="0" cap="none" spc="0" normalizeH="0" baseline="0" noProof="0" dirty="0">
                <a:ln>
                  <a:noFill/>
                </a:ln>
                <a:solidFill>
                  <a:sysClr val="windowText" lastClr="000000"/>
                </a:solidFill>
                <a:effectLst/>
                <a:uLnTx/>
                <a:uFillTx/>
                <a:latin typeface="+mn-lt"/>
              </a:rPr>
              <a:t>Hemiparasita: </a:t>
            </a:r>
            <a:r>
              <a:rPr kumimoji="0" lang="pt-BR" sz="1800" b="0" i="0" u="none" strike="noStrike" kern="0" cap="none" spc="0" normalizeH="0" baseline="0" noProof="0" dirty="0">
                <a:ln>
                  <a:noFill/>
                </a:ln>
                <a:solidFill>
                  <a:sysClr val="windowText" lastClr="000000"/>
                </a:solidFill>
                <a:effectLst/>
                <a:uLnTx/>
                <a:uFillTx/>
                <a:latin typeface="+mn-lt"/>
              </a:rPr>
              <a:t>Planta parasita que obtém somente seiva bruta as custas  da planta hospedeira. Ex: Erva de passarinho.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 O parasitismo pode ser um fator regulador do tamanho de uma população.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Obs2.: Geralmente os parasitas não matam os hospedeiros, pois dependem destes para sobreviverem.</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765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90FD8DD1-724F-496D-81F8-C92BE1DEF497}"/>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193730085"/>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640238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III) Parasitismo</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867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8678" name="Picture 7" descr="haus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86250"/>
            <a:ext cx="27860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CIPO%20CHUMB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42862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Imagem 9" descr="e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2071688"/>
            <a:ext cx="257175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Imagem 10" descr="e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1643063"/>
            <a:ext cx="36639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CaixaDeTexto 11"/>
          <p:cNvSpPr txBox="1">
            <a:spLocks noChangeArrowheads="1"/>
          </p:cNvSpPr>
          <p:nvPr/>
        </p:nvSpPr>
        <p:spPr bwMode="auto">
          <a:xfrm>
            <a:off x="357188" y="6357938"/>
            <a:ext cx="257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altLang="pt-BR" sz="1600" b="0" i="0" u="none" strike="noStrike" kern="0" cap="none" spc="0" normalizeH="0" baseline="0" noProof="0">
                <a:ln>
                  <a:noFill/>
                </a:ln>
                <a:solidFill>
                  <a:schemeClr val="tx1"/>
                </a:solidFill>
                <a:effectLst/>
                <a:uLnTx/>
                <a:uFillTx/>
                <a:latin typeface="Arial" panose="020B0604020202020204" pitchFamily="34" charset="0"/>
              </a:rPr>
              <a:t>Erva-de-passarinho</a:t>
            </a:r>
          </a:p>
        </p:txBody>
      </p:sp>
      <p:sp>
        <p:nvSpPr>
          <p:cNvPr id="28683" name="CaixaDeTexto 12"/>
          <p:cNvSpPr txBox="1">
            <a:spLocks noChangeArrowheads="1"/>
          </p:cNvSpPr>
          <p:nvPr/>
        </p:nvSpPr>
        <p:spPr bwMode="auto">
          <a:xfrm>
            <a:off x="3357563" y="6357938"/>
            <a:ext cx="257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altLang="pt-BR" sz="1600" b="0" i="0" u="none" strike="noStrike" kern="0" cap="none" spc="0" normalizeH="0" baseline="0" noProof="0">
                <a:ln>
                  <a:noFill/>
                </a:ln>
                <a:solidFill>
                  <a:schemeClr val="tx1"/>
                </a:solidFill>
                <a:effectLst/>
                <a:uLnTx/>
                <a:uFillTx/>
                <a:latin typeface="Arial" panose="020B0604020202020204" pitchFamily="34" charset="0"/>
              </a:rPr>
              <a:t>Cipó chumbo</a:t>
            </a:r>
          </a:p>
        </p:txBody>
      </p:sp>
      <p:pic>
        <p:nvPicPr>
          <p:cNvPr id="28684" name="Picture 9" descr="Photo of anopheles mosqui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4143375"/>
            <a:ext cx="2622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ixaDeTexto 12"/>
          <p:cNvSpPr txBox="1"/>
          <p:nvPr/>
        </p:nvSpPr>
        <p:spPr>
          <a:xfrm>
            <a:off x="6786563" y="5857875"/>
            <a:ext cx="1643062" cy="369888"/>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Pernilongo</a:t>
            </a:r>
          </a:p>
        </p:txBody>
      </p:sp>
      <p:sp>
        <p:nvSpPr>
          <p:cNvPr id="2" name="Title 1">
            <a:extLst>
              <a:ext uri="{FF2B5EF4-FFF2-40B4-BE49-F238E27FC236}">
                <a16:creationId xmlns:a16="http://schemas.microsoft.com/office/drawing/2014/main" id="{6F6F8EE2-B4EA-45C0-83EE-120A5740FE1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612628888"/>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677068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IV) </a:t>
            </a:r>
            <a:r>
              <a:rPr kumimoji="0" lang="pt-BR" sz="1800" b="1" i="0" u="none" strike="noStrike" kern="0" cap="none" spc="0" normalizeH="0" baseline="0" noProof="0" dirty="0" err="1">
                <a:ln>
                  <a:noFill/>
                </a:ln>
                <a:solidFill>
                  <a:sysClr val="windowText" lastClr="000000"/>
                </a:solidFill>
                <a:effectLst/>
                <a:uLnTx/>
                <a:uFillTx/>
                <a:latin typeface="+mn-lt"/>
              </a:rPr>
              <a:t>Amensalismo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Também chamado de antibiose, uma espécie denominada inibidora libera substâncias que impedem o crescimento e a reprodução de outra denominada amensal.</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Algas </a:t>
            </a:r>
            <a:r>
              <a:rPr kumimoji="0" lang="pt-BR" sz="1800" b="0" i="0" u="none" strike="noStrike" kern="0" cap="none" spc="0" normalizeH="0" baseline="0" noProof="0" dirty="0" err="1">
                <a:ln>
                  <a:noFill/>
                </a:ln>
                <a:solidFill>
                  <a:sysClr val="windowText" lastClr="000000"/>
                </a:solidFill>
                <a:effectLst/>
                <a:uLnTx/>
                <a:uFillTx/>
                <a:latin typeface="+mn-lt"/>
              </a:rPr>
              <a:t>pirrófitas</a:t>
            </a:r>
            <a:r>
              <a:rPr kumimoji="0" lang="pt-BR" sz="1800" b="0" i="0" u="none" strike="noStrike" kern="0" cap="none" spc="0" normalizeH="0" baseline="0" noProof="0" dirty="0">
                <a:ln>
                  <a:noFill/>
                </a:ln>
                <a:solidFill>
                  <a:sysClr val="windowText" lastClr="000000"/>
                </a:solidFill>
                <a:effectLst/>
                <a:uLnTx/>
                <a:uFillTx/>
                <a:latin typeface="+mn-lt"/>
              </a:rPr>
              <a:t> e animais marinhos (Maré vermelha).</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2970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29702" name="Imagem 5" descr="e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429000"/>
            <a:ext cx="2643188"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m 6" descr="din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714750"/>
            <a:ext cx="157162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Imagem 8" descr="dino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643313"/>
            <a:ext cx="9906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1285875" y="5429250"/>
            <a:ext cx="2286000" cy="369888"/>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Algas </a:t>
            </a:r>
            <a:r>
              <a:rPr kumimoji="0" lang="pt-BR" sz="1800" b="0" i="0" u="none" strike="noStrike" kern="0" cap="none" spc="0" normalizeH="0" baseline="0" noProof="0" dirty="0" err="1">
                <a:ln>
                  <a:noFill/>
                </a:ln>
                <a:solidFill>
                  <a:sysClr val="windowText" lastClr="000000"/>
                </a:solidFill>
                <a:effectLst/>
                <a:uLnTx/>
                <a:uFillTx/>
                <a:latin typeface="+mn-lt"/>
              </a:rPr>
              <a:t>Pirrófitas</a:t>
            </a:r>
            <a:endParaRPr kumimoji="0" lang="pt-BR" sz="1800" b="0" i="0" u="none" strike="noStrike" kern="0" cap="none" spc="0" normalizeH="0" baseline="0" noProof="0" dirty="0">
              <a:ln>
                <a:noFill/>
              </a:ln>
              <a:solidFill>
                <a:sysClr val="windowText" lastClr="000000"/>
              </a:solidFill>
              <a:effectLst/>
              <a:uLnTx/>
              <a:uFillTx/>
              <a:latin typeface="+mn-lt"/>
            </a:endParaRPr>
          </a:p>
        </p:txBody>
      </p:sp>
      <p:sp>
        <p:nvSpPr>
          <p:cNvPr id="2" name="Title 1">
            <a:extLst>
              <a:ext uri="{FF2B5EF4-FFF2-40B4-BE49-F238E27FC236}">
                <a16:creationId xmlns:a16="http://schemas.microsoft.com/office/drawing/2014/main" id="{C0A54E2B-3091-4D07-BE07-45D6DB86FD1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52862646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0F97-8453-4947-89A5-90A7178D4206}"/>
              </a:ext>
            </a:extLst>
          </p:cNvPr>
          <p:cNvSpPr>
            <a:spLocks noGrp="1"/>
          </p:cNvSpPr>
          <p:nvPr>
            <p:ph type="title"/>
          </p:nvPr>
        </p:nvSpPr>
        <p:spPr/>
        <p:txBody>
          <a:bodyPr/>
          <a:lstStyle/>
          <a:p>
            <a:endParaRPr lang="pt-BR"/>
          </a:p>
        </p:txBody>
      </p:sp>
      <p:pic>
        <p:nvPicPr>
          <p:cNvPr id="2050" name="Picture 2" descr="Dica Para o ENEM - Como fazer uma boa Prova - Acompanhe estas dicas  valiosas!">
            <a:extLst>
              <a:ext uri="{FF2B5EF4-FFF2-40B4-BE49-F238E27FC236}">
                <a16:creationId xmlns:a16="http://schemas.microsoft.com/office/drawing/2014/main" id="{2AE6A691-577F-4C7D-B601-257DFB5150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48"/>
          <a:stretch/>
        </p:blipFill>
        <p:spPr bwMode="auto">
          <a:xfrm>
            <a:off x="0" y="1340768"/>
            <a:ext cx="9144000" cy="4669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29519"/>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7324725"/>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Relações Interespecíficas desarmônicas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V) </a:t>
            </a:r>
            <a:r>
              <a:rPr kumimoji="0" lang="pt-BR" sz="1800" b="1" i="0" u="none" strike="noStrike" kern="0" cap="none" spc="0" normalizeH="0" baseline="0" noProof="0" dirty="0" err="1">
                <a:ln>
                  <a:noFill/>
                </a:ln>
                <a:solidFill>
                  <a:sysClr val="windowText" lastClr="000000"/>
                </a:solidFill>
                <a:effectLst/>
                <a:uLnTx/>
                <a:uFillTx/>
                <a:latin typeface="+mn-lt"/>
              </a:rPr>
              <a:t>Esclavagismo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Uma espécie se beneficia do trabalho de outra.</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Ex: Chupim.</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Essa espécie de pássaro bota seus ovos no ninho de outras espécies, que passa a chocá-los até a eclosão.</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072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0726" name="Picture 6" descr="chup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3786188"/>
            <a:ext cx="17145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9782FEA-4DE7-4E47-A8AA-994A70B2DD4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893731171"/>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8832850"/>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Formas especiais de adaptação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r>
              <a:rPr kumimoji="0" lang="pt-BR" sz="1800" b="1" i="0" u="none" strike="noStrike" kern="0" cap="none" spc="0" normalizeH="0" baseline="0" noProof="0" dirty="0">
                <a:ln>
                  <a:noFill/>
                </a:ln>
                <a:solidFill>
                  <a:sysClr val="windowText" lastClr="000000"/>
                </a:solidFill>
                <a:effectLst/>
                <a:uLnTx/>
                <a:uFillTx/>
                <a:latin typeface="+mn-lt"/>
              </a:rPr>
              <a:t>Camuflagem: </a:t>
            </a:r>
            <a:r>
              <a:rPr kumimoji="0" lang="pt-BR" sz="1800" b="0" i="0" u="none" strike="noStrike" kern="0" cap="none" spc="0" normalizeH="0" baseline="0" noProof="0" dirty="0">
                <a:ln>
                  <a:noFill/>
                </a:ln>
                <a:solidFill>
                  <a:sysClr val="windowText" lastClr="000000"/>
                </a:solidFill>
                <a:effectLst/>
                <a:uLnTx/>
                <a:uFillTx/>
                <a:latin typeface="+mn-lt"/>
              </a:rPr>
              <a:t>Forma de adaptação na qual um organismo se parece com o ambiente, confundindo-se com ele na cor e/ou na forma.</a:t>
            </a: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Mimetismo: </a:t>
            </a:r>
            <a:r>
              <a:rPr kumimoji="0" lang="pt-BR" sz="1800" b="0" i="0" u="none" strike="noStrike" kern="0" cap="none" spc="0" normalizeH="0" baseline="0" noProof="0" dirty="0">
                <a:ln>
                  <a:noFill/>
                </a:ln>
                <a:solidFill>
                  <a:sysClr val="windowText" lastClr="000000"/>
                </a:solidFill>
                <a:effectLst/>
                <a:uLnTx/>
                <a:uFillTx/>
                <a:latin typeface="+mn-lt"/>
              </a:rPr>
              <a:t>Forma de adaptação na qual uma espécie se beneficia por assemelhar-se a outras</a:t>
            </a: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174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1750" name="Imagem 10" descr="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714625"/>
            <a:ext cx="292893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agem 12" descr="e1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4910138"/>
            <a:ext cx="28575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7EC9B00-4355-4017-8AD0-238CD88C7F3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542548286"/>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8002587"/>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Formas especiais de adaptação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b) Mimetismo</a:t>
            </a: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277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2774" name="Imagem 8" descr="e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43000"/>
            <a:ext cx="53578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Imagem 9" descr="e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3571875"/>
            <a:ext cx="4214812"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Imagem 11" descr="e2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3571875"/>
            <a:ext cx="375443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3F35E6-5C46-410B-881E-95E2A10452F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117814027"/>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42875" y="1071563"/>
            <a:ext cx="8786813" cy="8278812"/>
          </a:xfrm>
          <a:prstGeom prst="rect">
            <a:avLst/>
          </a:prstGeom>
          <a:noFill/>
        </p:spPr>
        <p:txBody>
          <a:bodyPr>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pt-BR" sz="2000" b="1" kern="0" dirty="0">
                <a:solidFill>
                  <a:schemeClr val="tx2"/>
                </a:solidFill>
                <a:latin typeface="+mn-lt"/>
              </a:rPr>
              <a:t>3</a:t>
            </a:r>
            <a:r>
              <a:rPr kumimoji="0" lang="pt-BR" sz="2000" b="1" i="0" u="none" strike="noStrike" kern="0" cap="none" spc="0" normalizeH="0" baseline="0" noProof="0" dirty="0">
                <a:ln>
                  <a:noFill/>
                </a:ln>
                <a:solidFill>
                  <a:schemeClr val="tx2"/>
                </a:solidFill>
                <a:effectLst/>
                <a:uLnTx/>
                <a:uFillTx/>
                <a:latin typeface="+mn-lt"/>
              </a:rPr>
              <a:t>) Relações Ecológicas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Formas especiais de adaptação</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c) </a:t>
            </a:r>
            <a:r>
              <a:rPr kumimoji="0" lang="pt-BR" sz="1800" b="1" i="0" u="none" strike="noStrike" kern="0" cap="none" spc="0" normalizeH="0" baseline="0" noProof="0" dirty="0" err="1">
                <a:ln>
                  <a:noFill/>
                </a:ln>
                <a:solidFill>
                  <a:sysClr val="windowText" lastClr="000000"/>
                </a:solidFill>
                <a:effectLst/>
                <a:uLnTx/>
                <a:uFillTx/>
                <a:latin typeface="+mn-lt"/>
              </a:rPr>
              <a:t>Aposematismo</a:t>
            </a:r>
            <a:r>
              <a:rPr kumimoji="0" lang="pt-BR" sz="1800" b="1" i="0" u="none" strike="noStrike" kern="0" cap="none" spc="0" normalizeH="0" baseline="0" noProof="0" dirty="0">
                <a:ln>
                  <a:noFill/>
                </a:ln>
                <a:solidFill>
                  <a:sysClr val="windowText" lastClr="000000"/>
                </a:solidFill>
                <a:effectLst/>
                <a:uLnTx/>
                <a:uFillTx/>
                <a:latin typeface="+mn-lt"/>
              </a:rPr>
              <a:t>: </a:t>
            </a:r>
            <a:r>
              <a:rPr kumimoji="0" lang="pt-BR" sz="1800" b="0" i="0" u="none" strike="noStrike" kern="0" cap="none" spc="0" normalizeH="0" baseline="0" noProof="0" dirty="0">
                <a:ln>
                  <a:noFill/>
                </a:ln>
                <a:solidFill>
                  <a:sysClr val="windowText" lastClr="000000"/>
                </a:solidFill>
                <a:effectLst/>
                <a:uLnTx/>
                <a:uFillTx/>
                <a:latin typeface="+mn-lt"/>
              </a:rPr>
              <a:t>Forma de adaptação na qual uma espécie exibe cores chamativas para advertir seus possíveis predadores quanto a seu paladar desagradável ou pelo veneno que possui.</a:t>
            </a: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AutoNum type="alphaLcParenR"/>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mn-lt"/>
              </a:rPr>
              <a:t>	</a:t>
            </a: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mn-lt"/>
              </a:rPr>
              <a:t>	</a:t>
            </a:r>
          </a:p>
        </p:txBody>
      </p:sp>
      <p:sp>
        <p:nvSpPr>
          <p:cNvPr id="4" name="Retângulo 3"/>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endParaRPr>
          </a:p>
        </p:txBody>
      </p:sp>
      <p:sp>
        <p:nvSpPr>
          <p:cNvPr id="3379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chemeClr val="tx1"/>
              </a:solidFill>
              <a:effectLst/>
              <a:uLnTx/>
              <a:uFillTx/>
              <a:latin typeface="Calibri" panose="020F0502020204030204" pitchFamily="34" charset="0"/>
            </a:endParaRPr>
          </a:p>
        </p:txBody>
      </p:sp>
      <p:sp>
        <p:nvSpPr>
          <p:cNvPr id="8" name="CaixaDeTexto 7"/>
          <p:cNvSpPr txBox="1"/>
          <p:nvPr/>
        </p:nvSpPr>
        <p:spPr>
          <a:xfrm>
            <a:off x="0" y="0"/>
            <a:ext cx="9144000" cy="1138238"/>
          </a:xfrm>
          <a:prstGeom prst="rect">
            <a:avLst/>
          </a:prstGeom>
          <a:noFill/>
        </p:spPr>
        <p:txBody>
          <a:bodyPr>
            <a:spAutoFit/>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rPr>
              <a:t>Ecologia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mn-lt"/>
            </a:endParaRPr>
          </a:p>
        </p:txBody>
      </p:sp>
      <p:pic>
        <p:nvPicPr>
          <p:cNvPr id="33798" name="Imagem 10" descr="e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3357563"/>
            <a:ext cx="321468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Imagem 12" descr="e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3357563"/>
            <a:ext cx="321468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ADCAF1-C78B-4D5C-8C0C-5E60AF4A2E5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36877515"/>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109890"/>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077" name="CaixaDeTexto 6"/>
          <p:cNvSpPr txBox="1">
            <a:spLocks noChangeArrowheads="1"/>
          </p:cNvSpPr>
          <p:nvPr/>
        </p:nvSpPr>
        <p:spPr bwMode="auto">
          <a:xfrm>
            <a:off x="142875" y="1143000"/>
            <a:ext cx="8786813" cy="5786438"/>
          </a:xfrm>
          <a:prstGeom prst="rect">
            <a:avLst/>
          </a:prstGeom>
          <a:noFill/>
          <a:ln w="9525">
            <a:noFill/>
            <a:miter lim="800000"/>
            <a:headEnd/>
            <a:tailEnd/>
          </a:ln>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200" b="1" i="0" u="none" strike="noStrike" kern="0" cap="none" spc="0" normalizeH="0" baseline="0" noProof="0" dirty="0">
                <a:ln>
                  <a:noFill/>
                </a:ln>
                <a:solidFill>
                  <a:srgbClr val="002060"/>
                </a:solidFill>
                <a:effectLst/>
                <a:uLnTx/>
                <a:uFillTx/>
                <a:latin typeface="Calibri" pitchFamily="34" charset="0"/>
                <a:ea typeface="+mn-ea"/>
                <a:cs typeface="Arial" charset="0"/>
              </a:rPr>
              <a:t>Introdução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pt-BR" sz="1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Poluição: </a:t>
            </a: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É a liberação de radiações, vibrações, ruídos e substâncias ou agentes contaminantes em um ambiente, prejudicando os ecossistemas biológicos e os seres humanos. </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Fatores causadores</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Desenvolvimento da indústria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Crescimento da população humana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14400" marR="0" lvl="1" indent="-4572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Principais ações </a:t>
            </a:r>
            <a:r>
              <a:rPr kumimoji="0" lang="pt-BR" sz="2000" b="1" i="0" u="none" strike="noStrike" kern="0" cap="none" spc="0" normalizeH="0" baseline="0" noProof="0" dirty="0" err="1">
                <a:ln>
                  <a:noFill/>
                </a:ln>
                <a:solidFill>
                  <a:sysClr val="windowText" lastClr="000000"/>
                </a:solidFill>
                <a:effectLst/>
                <a:uLnTx/>
                <a:uFillTx/>
                <a:latin typeface="Calibri" pitchFamily="34" charset="0"/>
                <a:ea typeface="+mn-ea"/>
                <a:cs typeface="Arial" charset="0"/>
              </a:rPr>
              <a:t>antrópicas</a:t>
            </a:r>
            <a:endPar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14400" marR="0" lvl="1" indent="-4572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Atividade industrial</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Agricultura</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Pecuária</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Mineração</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Queima de combustíveis fósseis</a:t>
            </a:r>
          </a:p>
          <a:p>
            <a:pPr marL="914400" marR="0" lvl="1" indent="-4572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p:txBody>
      </p:sp>
      <p:pic>
        <p:nvPicPr>
          <p:cNvPr id="30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714625"/>
            <a:ext cx="4357687"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E3BDBC6-5E83-4C00-8D85-A0027E54295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644548516"/>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077" name="CaixaDeTexto 6"/>
          <p:cNvSpPr txBox="1">
            <a:spLocks noChangeArrowheads="1"/>
          </p:cNvSpPr>
          <p:nvPr/>
        </p:nvSpPr>
        <p:spPr bwMode="auto">
          <a:xfrm>
            <a:off x="142875" y="1143000"/>
            <a:ext cx="8786813" cy="4524315"/>
          </a:xfrm>
          <a:prstGeom prst="rect">
            <a:avLst/>
          </a:prstGeom>
          <a:noFill/>
          <a:ln w="9525">
            <a:noFill/>
            <a:miter lim="800000"/>
            <a:headEnd/>
            <a:tailEnd/>
          </a:ln>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pt-BR" sz="2200" b="1" i="0" u="none" strike="noStrike" kern="0" cap="none" spc="0" normalizeH="0" baseline="0" noProof="0" dirty="0">
                <a:ln>
                  <a:noFill/>
                </a:ln>
                <a:solidFill>
                  <a:srgbClr val="002060"/>
                </a:solidFill>
                <a:effectLst/>
                <a:uLnTx/>
                <a:uFillTx/>
                <a:latin typeface="Calibri" pitchFamily="34" charset="0"/>
                <a:ea typeface="+mn-ea"/>
                <a:cs typeface="Arial" charset="0"/>
              </a:rPr>
              <a:t>Introdução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pt-BR" sz="1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Poluição: </a:t>
            </a: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É a liberação de radiações, vibrações, ruídos e substâncias ou agentes contaminantes em um ambiente, prejudicando os ecossistemas biológicos e os seres humanos. </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Tipos de Poluentes:</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Quantitativos </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Qualitativos</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Tempo de Duração:</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Biodegradável</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rPr>
              <a:t>Não Biodegradável</a:t>
            </a:r>
          </a:p>
          <a:p>
            <a:pPr marL="800100" marR="0" lvl="1"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a:p>
            <a:pPr marL="914400" marR="0" lvl="1" indent="-4572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pitchFamily="34" charset="0"/>
              <a:ea typeface="+mn-ea"/>
              <a:cs typeface="Arial" charset="0"/>
            </a:endParaRPr>
          </a:p>
        </p:txBody>
      </p:sp>
      <p:pic>
        <p:nvPicPr>
          <p:cNvPr id="30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714625"/>
            <a:ext cx="4357687"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3C9A552-D0FB-4360-8CB6-5E0BF26BAD6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118528045"/>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6004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2) Introdução</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Principais tipos de poluição</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Poluição atmosférica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Poluição hídrica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Poluição do solo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Poluição térmica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Poluição sonora </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Poluição visual</a:t>
            </a:r>
          </a:p>
          <a:p>
            <a:pPr marL="1714500" marR="0" lvl="3"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1714500" marR="0" lvl="3"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4102" name="Picture 7" descr="http://www.eb1-torre-pinhao.rcts.pt/imagens/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3" y="1071563"/>
            <a:ext cx="23558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Imagem 7" descr="POLUI%C3%87%C3%83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071563"/>
            <a:ext cx="209073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1" descr="fotos-lixao-prefeitura-loanda-reciclavel.jpg">
            <a:hlinkClick r:id="rId5" tooltip="fotos-lixao-prefeitura-loanda-reciclavel.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3643313"/>
            <a:ext cx="45720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144091"/>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132397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Distribuição aproximada dos principais poluentes do ar nas grandes metrópoles</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6150" name="Imagem 7" descr="F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357438"/>
            <a:ext cx="4362450"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descr="http://msnbcmedia2.msn.com/j/ap/bej80303050811.hmedium.jpg"/>
          <p:cNvPicPr>
            <a:picLocks noChangeAspect="1" noChangeArrowheads="1"/>
          </p:cNvPicPr>
          <p:nvPr/>
        </p:nvPicPr>
        <p:blipFill>
          <a:blip r:embed="rId4"/>
          <a:srcRect/>
          <a:stretch>
            <a:fillRect/>
          </a:stretch>
        </p:blipFill>
        <p:spPr bwMode="auto">
          <a:xfrm>
            <a:off x="5715008" y="4643446"/>
            <a:ext cx="3062675" cy="2000264"/>
          </a:xfrm>
          <a:prstGeom prst="flowChartAlternateProcess">
            <a:avLst/>
          </a:prstGeom>
          <a:noFill/>
        </p:spPr>
      </p:pic>
      <p:pic>
        <p:nvPicPr>
          <p:cNvPr id="34820" name="Picture 4" descr="http://www.eb1-torre-pinhao.rcts.pt/imagens/ar.jpg"/>
          <p:cNvPicPr>
            <a:picLocks noChangeAspect="1" noChangeArrowheads="1"/>
          </p:cNvPicPr>
          <p:nvPr/>
        </p:nvPicPr>
        <p:blipFill>
          <a:blip r:embed="rId5"/>
          <a:srcRect/>
          <a:stretch>
            <a:fillRect/>
          </a:stretch>
        </p:blipFill>
        <p:spPr bwMode="auto">
          <a:xfrm>
            <a:off x="6072198" y="2357430"/>
            <a:ext cx="2240683" cy="2109784"/>
          </a:xfrm>
          <a:prstGeom prst="flowChartAlternateProcess">
            <a:avLst/>
          </a:prstGeom>
          <a:noFill/>
        </p:spPr>
      </p:pic>
      <p:sp>
        <p:nvSpPr>
          <p:cNvPr id="3" name="Title 2">
            <a:extLst>
              <a:ext uri="{FF2B5EF4-FFF2-40B4-BE49-F238E27FC236}">
                <a16:creationId xmlns:a16="http://schemas.microsoft.com/office/drawing/2014/main" id="{FC0143D0-257B-4CF3-AC1A-A19829B10FE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4024395133"/>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594042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Monóxido de carbono (CO)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Gás incolor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Inodoro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Extremamente tóxico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Liga-se irreversivelmente com a hemoglobina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Podendo causar morte por asfixia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Liberado na queima incompleta de compostos orgânicos</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Dióxido de enxofre (SO</a:t>
            </a:r>
            <a:r>
              <a:rPr kumimoji="0" lang="pt-BR" sz="2000" b="1"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Produzido em processos industriais e veículos automotores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Utilizado na produção do ácido sulfúrico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Pode causar bronquite, asma e enfisema pulmonar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Reage com o vapor d’água, formando o ácido sulfúrico (H</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SO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4</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que precipita originando a </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chuva ácida</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71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8" y="1500188"/>
            <a:ext cx="14573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5D03C2E-AD41-419E-950B-FCBEB2DE732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79493964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E502-5AF2-4118-BEFD-E314733BAC60}"/>
              </a:ext>
            </a:extLst>
          </p:cNvPr>
          <p:cNvSpPr>
            <a:spLocks noGrp="1"/>
          </p:cNvSpPr>
          <p:nvPr>
            <p:ph type="title"/>
          </p:nvPr>
        </p:nvSpPr>
        <p:spPr/>
        <p:txBody>
          <a:bodyPr/>
          <a:lstStyle/>
          <a:p>
            <a:endParaRPr lang="pt-BR" dirty="0"/>
          </a:p>
        </p:txBody>
      </p:sp>
      <p:sp>
        <p:nvSpPr>
          <p:cNvPr id="3" name="Content Placeholder 2">
            <a:extLst>
              <a:ext uri="{FF2B5EF4-FFF2-40B4-BE49-F238E27FC236}">
                <a16:creationId xmlns:a16="http://schemas.microsoft.com/office/drawing/2014/main" id="{8EFD49E3-73BA-4AA2-9D06-35FE71FA94DD}"/>
              </a:ext>
            </a:extLst>
          </p:cNvPr>
          <p:cNvSpPr>
            <a:spLocks noGrp="1"/>
          </p:cNvSpPr>
          <p:nvPr>
            <p:ph idx="1"/>
          </p:nvPr>
        </p:nvSpPr>
        <p:spPr/>
        <p:txBody>
          <a:bodyPr/>
          <a:lstStyle/>
          <a:p>
            <a:endParaRPr lang="pt-BR"/>
          </a:p>
        </p:txBody>
      </p:sp>
      <p:pic>
        <p:nvPicPr>
          <p:cNvPr id="3074" name="Picture 2" descr="Dicas de Física para a prova de Ciências da Natureza do Enem">
            <a:extLst>
              <a:ext uri="{FF2B5EF4-FFF2-40B4-BE49-F238E27FC236}">
                <a16:creationId xmlns:a16="http://schemas.microsoft.com/office/drawing/2014/main" id="{2D86CAC3-431C-4A70-B332-9710341CB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08720"/>
            <a:ext cx="7188890" cy="564327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A7DC2B4-D796-4C75-805B-0EACB27296BF}"/>
              </a:ext>
            </a:extLst>
          </p:cNvPr>
          <p:cNvSpPr/>
          <p:nvPr/>
        </p:nvSpPr>
        <p:spPr>
          <a:xfrm>
            <a:off x="1187624" y="5517232"/>
            <a:ext cx="387627"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249024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78618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Dióxido de nitrogênio (NO</a:t>
            </a:r>
            <a:r>
              <a:rPr kumimoji="0" lang="pt-BR" sz="2000" b="1"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Liberado principalmente pela atividade industrial</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Provoca bronquite, asma e enfisema pulmonar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Reage com o vapor d’água e origina o ácido nítrico (HNO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3</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o que contribui para a formação de chuvas ácidas.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Chuva Ácida</a:t>
            </a:r>
          </a:p>
          <a:p>
            <a:pPr marL="342900" marR="0" lvl="0"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10" name="CaixaDeTexto 9"/>
          <p:cNvSpPr txBox="1"/>
          <p:nvPr/>
        </p:nvSpPr>
        <p:spPr>
          <a:xfrm>
            <a:off x="3714750" y="3857625"/>
            <a:ext cx="5286375" cy="2857500"/>
          </a:xfrm>
          <a:prstGeom prst="rect">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err="1">
                <a:ln>
                  <a:noFill/>
                </a:ln>
                <a:solidFill>
                  <a:sysClr val="windowText" lastClr="000000"/>
                </a:solidFill>
                <a:effectLst/>
                <a:uLnTx/>
                <a:uFillTx/>
                <a:latin typeface="Calibri"/>
                <a:ea typeface="+mn-ea"/>
                <a:cs typeface="+mn-cs"/>
              </a:rPr>
              <a:t>Consequências</a:t>
            </a: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 das chuvas ácidas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Diminuição do pH em ambientes aquáticos.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Inibe o crescimento de </a:t>
            </a:r>
            <a:r>
              <a:rPr kumimoji="0" lang="pt-BR" sz="1800" b="0" i="0" u="none" strike="noStrike" kern="0" cap="none" spc="0" normalizeH="0" baseline="0" noProof="0" dirty="0" err="1">
                <a:ln>
                  <a:noFill/>
                </a:ln>
                <a:solidFill>
                  <a:sysClr val="windowText" lastClr="000000"/>
                </a:solidFill>
                <a:effectLst/>
                <a:uLnTx/>
                <a:uFillTx/>
                <a:latin typeface="Calibri"/>
                <a:ea typeface="+mn-ea"/>
                <a:cs typeface="+mn-cs"/>
              </a:rPr>
              <a:t>fitoplânctons</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prejudicando a cadeia alimentar.</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Diminuição da biodiversidade.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Lesões na superfície foliar em plantas.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Interferência no transporte de seiva pelas raízes.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Destruição de bactérias e fungos simbiontes.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Prejuízos à saúde humana (doenças).</a:t>
            </a:r>
          </a:p>
        </p:txBody>
      </p:sp>
      <p:sp>
        <p:nvSpPr>
          <p:cNvPr id="3" name="Title 2">
            <a:extLst>
              <a:ext uri="{FF2B5EF4-FFF2-40B4-BE49-F238E27FC236}">
                <a16:creationId xmlns:a16="http://schemas.microsoft.com/office/drawing/2014/main" id="{3FA05407-1690-458C-9255-B1BF46446DF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08941091"/>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10" descr="F4-3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181350"/>
            <a:ext cx="35718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70827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Inversão térmica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As camadas de ar mais baixas são normalmente mais quentes, pois absorvem calor irradiado pela superfície terrestre.</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O ar quente, por ser menos denso, sobe levando consigo os poluentes.</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13" name="CaixaDeTexto 12"/>
          <p:cNvSpPr txBox="1"/>
          <p:nvPr/>
        </p:nvSpPr>
        <p:spPr>
          <a:xfrm>
            <a:off x="500063" y="4214813"/>
            <a:ext cx="4000500" cy="10160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Ao subir o ar torna-se frio e denso e acaba descendo novamente, criando uma corrente de convecção.</a:t>
            </a:r>
          </a:p>
        </p:txBody>
      </p:sp>
      <p:sp>
        <p:nvSpPr>
          <p:cNvPr id="14" name="Seta em curva para a esquerda 13"/>
          <p:cNvSpPr/>
          <p:nvPr/>
        </p:nvSpPr>
        <p:spPr>
          <a:xfrm rot="10961026">
            <a:off x="6373813" y="4221163"/>
            <a:ext cx="307975" cy="7127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262626"/>
              </a:solidFill>
              <a:effectLst/>
              <a:uLnTx/>
              <a:uFillTx/>
              <a:latin typeface="Calibri"/>
              <a:ea typeface="+mn-ea"/>
              <a:cs typeface="+mn-cs"/>
            </a:endParaRPr>
          </a:p>
        </p:txBody>
      </p:sp>
      <p:sp>
        <p:nvSpPr>
          <p:cNvPr id="15" name="Seta em curva para a esquerda 14"/>
          <p:cNvSpPr/>
          <p:nvPr/>
        </p:nvSpPr>
        <p:spPr>
          <a:xfrm>
            <a:off x="6858000" y="4286250"/>
            <a:ext cx="333375" cy="7127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262626"/>
              </a:solidFill>
              <a:effectLst/>
              <a:uLnTx/>
              <a:uFillTx/>
              <a:latin typeface="Calibri"/>
              <a:ea typeface="+mn-ea"/>
              <a:cs typeface="+mn-cs"/>
            </a:endParaRPr>
          </a:p>
        </p:txBody>
      </p:sp>
      <p:sp>
        <p:nvSpPr>
          <p:cNvPr id="16" name="CaixaDeTexto 15"/>
          <p:cNvSpPr txBox="1"/>
          <p:nvPr/>
        </p:nvSpPr>
        <p:spPr>
          <a:xfrm>
            <a:off x="7143750" y="4071938"/>
            <a:ext cx="928688" cy="3381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ysClr val="windowText" lastClr="000000"/>
                </a:solidFill>
                <a:effectLst/>
                <a:uLnTx/>
                <a:uFillTx/>
                <a:latin typeface="Calibri"/>
                <a:ea typeface="+mn-ea"/>
                <a:cs typeface="Arial" charset="0"/>
              </a:rPr>
              <a:t>Ar frio</a:t>
            </a:r>
          </a:p>
        </p:txBody>
      </p:sp>
      <p:sp>
        <p:nvSpPr>
          <p:cNvPr id="17" name="CaixaDeTexto 16"/>
          <p:cNvSpPr txBox="1"/>
          <p:nvPr/>
        </p:nvSpPr>
        <p:spPr>
          <a:xfrm>
            <a:off x="5143500" y="4786313"/>
            <a:ext cx="1357313" cy="338137"/>
          </a:xfrm>
          <a:prstGeom prst="rect">
            <a:avLst/>
          </a:prstGeom>
          <a:no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ysClr val="windowText" lastClr="000000"/>
                </a:solidFill>
                <a:effectLst/>
                <a:uLnTx/>
                <a:uFillTx/>
                <a:latin typeface="Calibri"/>
                <a:ea typeface="+mn-ea"/>
                <a:cs typeface="Arial" charset="0"/>
              </a:rPr>
              <a:t>Ar quente</a:t>
            </a:r>
          </a:p>
        </p:txBody>
      </p:sp>
      <p:sp>
        <p:nvSpPr>
          <p:cNvPr id="3" name="Title 2">
            <a:extLst>
              <a:ext uri="{FF2B5EF4-FFF2-40B4-BE49-F238E27FC236}">
                <a16:creationId xmlns:a16="http://schemas.microsoft.com/office/drawing/2014/main" id="{5BEC12CE-9DDA-4D3E-85BC-FECBB986216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039058242"/>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09232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Inversão térmica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Nos meses de inverno, o solo torna-se mais frio, o que resfria a camada de ar imediatamente acima (inversão térmica).</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10246" name="Imagem 11" descr="F4-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867025"/>
            <a:ext cx="38004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ixaDeTexto 17"/>
          <p:cNvSpPr txBox="1"/>
          <p:nvPr/>
        </p:nvSpPr>
        <p:spPr>
          <a:xfrm>
            <a:off x="4143375" y="3571875"/>
            <a:ext cx="4857750" cy="25542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mn-cs"/>
              </a:rPr>
              <a:t>Conseqüências da inversão térmica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Acúmulo de poluentes no ar das cidades</a:t>
            </a:r>
          </a:p>
          <a:p>
            <a:pPr marL="0" marR="0" lvl="0" indent="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Doenças respiratórias</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Bronquite</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Asma</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Enfisema pulmonar</a:t>
            </a:r>
          </a:p>
          <a:p>
            <a:pPr marL="0" marR="0" lvl="1"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  Irritações nas mucosas</a:t>
            </a:r>
          </a:p>
        </p:txBody>
      </p:sp>
      <p:sp>
        <p:nvSpPr>
          <p:cNvPr id="3" name="Title 2">
            <a:extLst>
              <a:ext uri="{FF2B5EF4-FFF2-40B4-BE49-F238E27FC236}">
                <a16:creationId xmlns:a16="http://schemas.microsoft.com/office/drawing/2014/main" id="{64EE98AA-30B2-411E-9BCC-5846AE0FBA73}"/>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652459421"/>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81635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Aumento do Efeito Estufa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Da radiação solar que chega à Terra, parte é refletida pelas nuvens e pela superfície terrestre, enquanto outra parte é absorvida.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6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Dessa energia absorvida, grande parte é irradiada na forma de calor (radiação infravermelha) mantendo a superfície terrestre aquecida.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8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Vapor d’água, gás carbônico (CO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metano (CH</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4</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dióxido de nitrogênio (NO</a:t>
            </a:r>
            <a:r>
              <a:rPr kumimoji="0" lang="pt-BR" sz="2000" b="0"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são os principais responsáveis pela absorção de calor.</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6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Esse fenômeno que ocorre naturalmente é conhecido como </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Efeito Estufa</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52117355-9D99-4B7F-8DFF-187A50851AB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924684731"/>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197008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Aumento do Efeito Estufa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Acredita-se que com a emissão crescente de gás carbônico proveniente da queima de combustíveis fósseis, esteja ocorrendo uma intensificação do efeito estufa.</a:t>
            </a:r>
          </a:p>
        </p:txBody>
      </p:sp>
      <p:pic>
        <p:nvPicPr>
          <p:cNvPr id="12294" name="Imagem 7" descr="F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051175"/>
            <a:ext cx="61436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5072063" y="4786313"/>
            <a:ext cx="1643062" cy="64611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002060"/>
                </a:solidFill>
                <a:effectLst/>
                <a:uLnTx/>
                <a:uFillTx/>
                <a:latin typeface="Calibri"/>
                <a:ea typeface="+mn-ea"/>
                <a:cs typeface="Arial" charset="0"/>
              </a:rPr>
              <a:t>Acúmulo de CO</a:t>
            </a:r>
            <a:r>
              <a:rPr kumimoji="0" lang="pt-BR" sz="1800" b="1" i="0" u="none" strike="noStrike" kern="0" cap="none" spc="0" normalizeH="0" baseline="-25000" noProof="0" dirty="0">
                <a:ln>
                  <a:noFill/>
                </a:ln>
                <a:solidFill>
                  <a:srgbClr val="002060"/>
                </a:solidFill>
                <a:effectLst/>
                <a:uLnTx/>
                <a:uFillTx/>
                <a:latin typeface="Calibri"/>
                <a:ea typeface="+mn-ea"/>
                <a:cs typeface="Arial" charset="0"/>
              </a:rPr>
              <a:t>2</a:t>
            </a:r>
          </a:p>
        </p:txBody>
      </p:sp>
      <p:sp>
        <p:nvSpPr>
          <p:cNvPr id="3" name="Title 2">
            <a:extLst>
              <a:ext uri="{FF2B5EF4-FFF2-40B4-BE49-F238E27FC236}">
                <a16:creationId xmlns:a16="http://schemas.microsoft.com/office/drawing/2014/main" id="{16499EBA-5DF7-4194-9C97-6ED91F57B73A}"/>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588185709"/>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597058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Aumento do Efeito Estufa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Concentração de CO</a:t>
            </a:r>
            <a:r>
              <a:rPr kumimoji="0" lang="pt-BR" sz="2000" b="1" i="0" u="none" strike="noStrike" kern="0" cap="none" spc="0" normalizeH="0" baseline="-25000" noProof="0" dirty="0">
                <a:ln>
                  <a:noFill/>
                </a:ln>
                <a:solidFill>
                  <a:sysClr val="windowText" lastClr="000000"/>
                </a:solidFill>
                <a:effectLst/>
                <a:uLnTx/>
                <a:uFillTx/>
                <a:latin typeface="Calibri"/>
                <a:ea typeface="+mn-ea"/>
                <a:cs typeface="Arial" charset="0"/>
              </a:rPr>
              <a:t>2</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 na atmosfera</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Antes da revolução industrial: 0,029%</a:t>
            </a: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Após a revolução industrial: 0,040%</a:t>
            </a: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Gás metano (CH</a:t>
            </a:r>
            <a:r>
              <a:rPr kumimoji="0" lang="pt-BR" sz="1200" b="1" i="0" u="none" strike="noStrike" kern="0" cap="none" spc="0" normalizeH="0" baseline="0" noProof="0" dirty="0">
                <a:ln>
                  <a:noFill/>
                </a:ln>
                <a:solidFill>
                  <a:sysClr val="windowText" lastClr="000000"/>
                </a:solidFill>
                <a:effectLst/>
                <a:uLnTx/>
                <a:uFillTx/>
                <a:latin typeface="Calibri"/>
                <a:ea typeface="+mn-ea"/>
                <a:cs typeface="Arial" charset="0"/>
              </a:rPr>
              <a:t>4</a:t>
            </a: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Liberado no processo de decomposição da matéria orgânica</a:t>
            </a:r>
          </a:p>
          <a:p>
            <a:pPr marL="1257300" marR="0" lvl="2"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Fontes de emissão:</a:t>
            </a:r>
          </a:p>
          <a:p>
            <a:pPr marL="1714500" marR="0" lvl="3"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Pântanos</a:t>
            </a:r>
          </a:p>
          <a:p>
            <a:pPr marL="1714500" marR="0" lvl="3"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Agricultura</a:t>
            </a:r>
          </a:p>
          <a:p>
            <a:pPr marL="1714500" marR="0" lvl="3"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Pecuária (digestão de animais herbívoros)</a:t>
            </a:r>
          </a:p>
          <a:p>
            <a:pPr marL="2171700" marR="0" lvl="4"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rPr>
              <a:t>Brasil: 205 milhões de cabeças de gado.</a:t>
            </a:r>
          </a:p>
          <a:p>
            <a:pPr marL="2171700" marR="0" lvl="4"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rPr>
              <a:t>1 boi libera cerca de 140 kg de metano por </a:t>
            </a:r>
            <a:r>
              <a:rPr kumimoji="0" lang="pt-BR" sz="1800" b="0" i="0" u="none" strike="noStrike" kern="0" cap="none" spc="0" normalizeH="0" baseline="0" noProof="0">
                <a:ln>
                  <a:noFill/>
                </a:ln>
                <a:solidFill>
                  <a:sysClr val="windowText" lastClr="000000"/>
                </a:solidFill>
                <a:effectLst/>
                <a:uLnTx/>
                <a:uFillTx/>
                <a:latin typeface="Calibri"/>
                <a:ea typeface="+mn-ea"/>
                <a:cs typeface="Arial" charset="0"/>
              </a:rPr>
              <a:t>ano.</a:t>
            </a: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2171700" marR="0" lvl="4"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1257300" marR="0" lvl="2"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10" name="CaixaDeTexto 9"/>
          <p:cNvSpPr txBox="1"/>
          <p:nvPr/>
        </p:nvSpPr>
        <p:spPr>
          <a:xfrm>
            <a:off x="5929313" y="2786063"/>
            <a:ext cx="2000250"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38% de aumento</a:t>
            </a:r>
          </a:p>
        </p:txBody>
      </p:sp>
      <p:sp>
        <p:nvSpPr>
          <p:cNvPr id="3" name="Title 2">
            <a:extLst>
              <a:ext uri="{FF2B5EF4-FFF2-40B4-BE49-F238E27FC236}">
                <a16:creationId xmlns:a16="http://schemas.microsoft.com/office/drawing/2014/main" id="{7B7FE212-5E73-419C-BE75-B463A8090055}"/>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11768486"/>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7" name="CaixaDeTexto 6"/>
          <p:cNvSpPr txBox="1"/>
          <p:nvPr/>
        </p:nvSpPr>
        <p:spPr>
          <a:xfrm>
            <a:off x="142875" y="1143000"/>
            <a:ext cx="8786813" cy="563245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Destruição da camada de ozônio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O gás ozônio O</a:t>
            </a:r>
            <a:r>
              <a:rPr kumimoji="0" lang="pt-BR" sz="12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3</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está situado na atmosfera, entre 11 e 50 km de altitude.</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O ozônio forma-se a partir do gás oxigênio (O</a:t>
            </a:r>
            <a:r>
              <a:rPr kumimoji="0" lang="pt-BR" sz="14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2</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A camada de ozônio filtra a radiação ultravioleta proveniente do sol.</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Esses raios possuem alto potencial mutagênico, sendo considerados fatores desencadeadores de câncer, principalmente o de pele.</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10" name="CaixaDeTexto 9"/>
          <p:cNvSpPr txBox="1"/>
          <p:nvPr/>
        </p:nvSpPr>
        <p:spPr>
          <a:xfrm>
            <a:off x="4357688" y="4643438"/>
            <a:ext cx="4500562" cy="10160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O uso do gás CFC em refrigeradores, e sprays aerossóis, tem contribuído para a destruição da camada de ozônio.</a:t>
            </a:r>
          </a:p>
        </p:txBody>
      </p:sp>
      <p:sp>
        <p:nvSpPr>
          <p:cNvPr id="3" name="Title 2">
            <a:extLst>
              <a:ext uri="{FF2B5EF4-FFF2-40B4-BE49-F238E27FC236}">
                <a16:creationId xmlns:a16="http://schemas.microsoft.com/office/drawing/2014/main" id="{A7A2E759-7701-411C-B7EB-D8775899AD68}"/>
              </a:ext>
            </a:extLst>
          </p:cNvPr>
          <p:cNvSpPr>
            <a:spLocks noGrp="1"/>
          </p:cNvSpPr>
          <p:nvPr>
            <p:ph type="title"/>
          </p:nvPr>
        </p:nvSpPr>
        <p:spPr/>
        <p:txBody>
          <a:bodyPr/>
          <a:lstStyle/>
          <a:p>
            <a:endParaRPr lang="pt-BR"/>
          </a:p>
        </p:txBody>
      </p:sp>
      <p:pic>
        <p:nvPicPr>
          <p:cNvPr id="1026" name="Picture 2" descr="Ciclo Catalítico da Destruição da Camada de Ozônio - Química ...">
            <a:extLst>
              <a:ext uri="{FF2B5EF4-FFF2-40B4-BE49-F238E27FC236}">
                <a16:creationId xmlns:a16="http://schemas.microsoft.com/office/drawing/2014/main" id="{F63153E1-2891-48A6-B32E-473061EDA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49080"/>
            <a:ext cx="286702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062931"/>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a:extLst>
              <a:ext uri="{FF2B5EF4-FFF2-40B4-BE49-F238E27FC236}">
                <a16:creationId xmlns:a16="http://schemas.microsoft.com/office/drawing/2014/main" id="{BC0C905E-D51F-4426-8004-673E79969758}"/>
              </a:ext>
            </a:extLst>
          </p:cNvPr>
          <p:cNvSpPr>
            <a:spLocks noGrp="1"/>
          </p:cNvSpPr>
          <p:nvPr>
            <p:ph type="title"/>
          </p:nvPr>
        </p:nvSpPr>
        <p:spPr/>
        <p:txBody>
          <a:bodyPr/>
          <a:lstStyle/>
          <a:p>
            <a:r>
              <a:rPr lang="pt-BR" altLang="pt-BR"/>
              <a:t>Buraco na camada de Ozônio</a:t>
            </a:r>
          </a:p>
        </p:txBody>
      </p:sp>
      <p:pic>
        <p:nvPicPr>
          <p:cNvPr id="55300" name="Picture 2" descr="Resultado de imagem para buraco na camada de ozonio">
            <a:extLst>
              <a:ext uri="{FF2B5EF4-FFF2-40B4-BE49-F238E27FC236}">
                <a16:creationId xmlns:a16="http://schemas.microsoft.com/office/drawing/2014/main" id="{8C31307C-C019-49B2-8DC7-F76B2F39D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675" y="3573463"/>
            <a:ext cx="49371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Resultado de imagem para buraco na camada de ozonio">
            <a:extLst>
              <a:ext uri="{FF2B5EF4-FFF2-40B4-BE49-F238E27FC236}">
                <a16:creationId xmlns:a16="http://schemas.microsoft.com/office/drawing/2014/main" id="{5AA6E0BB-6B04-4D71-8759-E836128E9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3375"/>
            <a:ext cx="5454650" cy="5454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628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anim calcmode="lin" valueType="num">
                                      <p:cBhvr additive="base">
                                        <p:cTn id="7" dur="500" fill="hold"/>
                                        <p:tgtEl>
                                          <p:spTgt spid="99332"/>
                                        </p:tgtEl>
                                        <p:attrNameLst>
                                          <p:attrName>ppt_x</p:attrName>
                                        </p:attrNameLst>
                                      </p:cBhvr>
                                      <p:tavLst>
                                        <p:tav tm="0">
                                          <p:val>
                                            <p:strVal val="#ppt_x"/>
                                          </p:val>
                                        </p:tav>
                                        <p:tav tm="100000">
                                          <p:val>
                                            <p:strVal val="#ppt_x"/>
                                          </p:val>
                                        </p:tav>
                                      </p:tavLst>
                                    </p:anim>
                                    <p:anim calcmode="lin" valueType="num">
                                      <p:cBhvr additive="base">
                                        <p:cTn id="8" dur="500" fill="hold"/>
                                        <p:tgtEl>
                                          <p:spTgt spid="99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48AD-1881-43A8-BF65-97EB4853F4DF}"/>
              </a:ext>
            </a:extLst>
          </p:cNvPr>
          <p:cNvSpPr>
            <a:spLocks noGrp="1"/>
          </p:cNvSpPr>
          <p:nvPr>
            <p:ph type="title"/>
          </p:nvPr>
        </p:nvSpPr>
        <p:spPr/>
        <p:txBody>
          <a:bodyPr/>
          <a:lstStyle/>
          <a:p>
            <a:endParaRPr lang="pt-BR"/>
          </a:p>
        </p:txBody>
      </p:sp>
      <p:pic>
        <p:nvPicPr>
          <p:cNvPr id="2050" name="Picture 2" descr="SMOG FOTOQUÍMICO">
            <a:extLst>
              <a:ext uri="{FF2B5EF4-FFF2-40B4-BE49-F238E27FC236}">
                <a16:creationId xmlns:a16="http://schemas.microsoft.com/office/drawing/2014/main" id="{978CD7F6-E646-4FD1-8ADF-111E95B4F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32656"/>
            <a:ext cx="5748076" cy="5158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og fotoquímico e industrial. O que é smog? - Mundo Educação">
            <a:extLst>
              <a:ext uri="{FF2B5EF4-FFF2-40B4-BE49-F238E27FC236}">
                <a16:creationId xmlns:a16="http://schemas.microsoft.com/office/drawing/2014/main" id="{A6B12C6C-4D2C-4E1D-903D-D8CAE5B16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861048"/>
            <a:ext cx="3704854" cy="2477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8552"/>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4308475"/>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Protocolo de Kyoto - 1997</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2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Documento assinado inicialmente por 175 países, durante a realização da Convenção sobre mudança climática em Kyoto, Japão.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5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Tem como objetivo propor a redução da emissão de gases de efeito estufa na atmosfera, principalmente pelos países </a:t>
            </a:r>
            <a:r>
              <a:rPr kumimoji="0" lang="pt-BR" sz="2000" b="0" i="0" u="none" strike="noStrike" kern="0" cap="none" spc="0" normalizeH="0" baseline="0" noProof="0" dirty="0" err="1">
                <a:ln>
                  <a:noFill/>
                </a:ln>
                <a:solidFill>
                  <a:sysClr val="windowText" lastClr="000000"/>
                </a:solidFill>
                <a:effectLst/>
                <a:uLnTx/>
                <a:uFillTx/>
                <a:latin typeface="Calibri"/>
                <a:ea typeface="+mn-ea"/>
                <a:cs typeface="Arial" charset="0"/>
              </a:rPr>
              <a:t>desenvolvindos</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 visando impedir alterações no sistema climático.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5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 meta é reduzir em 5,2% a emissão de gases estufa até o ano 2012, partindo-se dos níveis de 1990.</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Algumas das propostas:</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8" name="CaixaDeTexto 7"/>
          <p:cNvSpPr txBox="1"/>
          <p:nvPr/>
        </p:nvSpPr>
        <p:spPr>
          <a:xfrm>
            <a:off x="1571625" y="5286375"/>
            <a:ext cx="5929313" cy="132397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Reformar os setores de energia e transportes; </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Promover o uso de fontes energéticas renováveis; </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Limitar as emissões de metano;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Proteger florestas e outros sumidouros de carbono. </a:t>
            </a:r>
          </a:p>
        </p:txBody>
      </p:sp>
      <p:sp>
        <p:nvSpPr>
          <p:cNvPr id="3" name="Title 2">
            <a:extLst>
              <a:ext uri="{FF2B5EF4-FFF2-40B4-BE49-F238E27FC236}">
                <a16:creationId xmlns:a16="http://schemas.microsoft.com/office/drawing/2014/main" id="{47800782-7D81-46FD-B6D9-61CC23919339}"/>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09624909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a:grpSpLocks/>
          </p:cNvGrpSpPr>
          <p:nvPr/>
        </p:nvGrpSpPr>
        <p:grpSpPr bwMode="auto">
          <a:xfrm>
            <a:off x="250825" y="908050"/>
            <a:ext cx="8642350" cy="1143000"/>
            <a:chOff x="251520" y="908051"/>
            <a:chExt cx="8640960" cy="1143000"/>
          </a:xfrm>
        </p:grpSpPr>
        <p:sp>
          <p:nvSpPr>
            <p:cNvPr id="16" name="Retângulo 15"/>
            <p:cNvSpPr/>
            <p:nvPr/>
          </p:nvSpPr>
          <p:spPr>
            <a:xfrm>
              <a:off x="251520" y="908051"/>
              <a:ext cx="8640960" cy="1143000"/>
            </a:xfrm>
            <a:prstGeom prst="rect">
              <a:avLst/>
            </a:prstGeom>
            <a:solidFill>
              <a:srgbClr val="CCFFCC"/>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3097" name="Text Box 5"/>
            <p:cNvSpPr txBox="1">
              <a:spLocks noChangeArrowheads="1"/>
            </p:cNvSpPr>
            <p:nvPr/>
          </p:nvSpPr>
          <p:spPr bwMode="auto">
            <a:xfrm>
              <a:off x="395288" y="1085835"/>
              <a:ext cx="81580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“Estudo das relações entre os seres vivos, e destes com o</a:t>
              </a:r>
            </a:p>
            <a:p>
              <a:pPr eaLnBrk="1" hangingPunct="1">
                <a:spcBef>
                  <a:spcPct val="0"/>
                </a:spcBef>
                <a:buFontTx/>
                <a:buNone/>
              </a:pPr>
              <a:r>
                <a:rPr lang="pt-BR" altLang="pt-BR" sz="2400">
                  <a:latin typeface="Arial" panose="020B0604020202020204" pitchFamily="34" charset="0"/>
                </a:rPr>
                <a:t>meio em que vivem”.</a:t>
              </a:r>
            </a:p>
          </p:txBody>
        </p:sp>
      </p:grpSp>
      <p:grpSp>
        <p:nvGrpSpPr>
          <p:cNvPr id="3077" name="Grupo 2"/>
          <p:cNvGrpSpPr>
            <a:grpSpLocks/>
          </p:cNvGrpSpPr>
          <p:nvPr/>
        </p:nvGrpSpPr>
        <p:grpSpPr bwMode="auto">
          <a:xfrm>
            <a:off x="1042988" y="2492375"/>
            <a:ext cx="2309812" cy="1231900"/>
            <a:chOff x="894304" y="3284538"/>
            <a:chExt cx="2309544" cy="1231106"/>
          </a:xfrm>
        </p:grpSpPr>
        <p:sp>
          <p:nvSpPr>
            <p:cNvPr id="5" name="Retângulo 4"/>
            <p:cNvSpPr/>
            <p:nvPr/>
          </p:nvSpPr>
          <p:spPr>
            <a:xfrm>
              <a:off x="894304" y="3284538"/>
              <a:ext cx="2284147" cy="123110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3094" name="Text Box 6"/>
            <p:cNvSpPr txBox="1">
              <a:spLocks noChangeArrowheads="1"/>
            </p:cNvSpPr>
            <p:nvPr/>
          </p:nvSpPr>
          <p:spPr bwMode="auto">
            <a:xfrm>
              <a:off x="919761" y="3337828"/>
              <a:ext cx="22840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800" b="1">
                  <a:latin typeface="Arial" panose="020B0604020202020204" pitchFamily="34" charset="0"/>
                </a:rPr>
                <a:t>ECOLOGIA  </a:t>
              </a:r>
            </a:p>
          </p:txBody>
        </p:sp>
        <p:sp>
          <p:nvSpPr>
            <p:cNvPr id="3095" name="Text Box 7"/>
            <p:cNvSpPr txBox="1">
              <a:spLocks noChangeArrowheads="1"/>
            </p:cNvSpPr>
            <p:nvPr/>
          </p:nvSpPr>
          <p:spPr bwMode="auto">
            <a:xfrm>
              <a:off x="971600" y="3807758"/>
              <a:ext cx="19239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pt-BR" sz="2000">
                  <a:latin typeface="Arial" panose="020B0604020202020204" pitchFamily="34" charset="0"/>
                </a:rPr>
                <a:t>Ernest Haeckel</a:t>
              </a:r>
            </a:p>
            <a:p>
              <a:pPr algn="ctr" eaLnBrk="1" hangingPunct="1">
                <a:spcBef>
                  <a:spcPct val="0"/>
                </a:spcBef>
                <a:buFontTx/>
                <a:buNone/>
              </a:pPr>
              <a:r>
                <a:rPr lang="pt-BR" altLang="pt-BR" sz="2000">
                  <a:latin typeface="Arial" panose="020B0604020202020204" pitchFamily="34" charset="0"/>
                </a:rPr>
                <a:t>(1869)</a:t>
              </a:r>
            </a:p>
          </p:txBody>
        </p:sp>
      </p:grpSp>
      <p:grpSp>
        <p:nvGrpSpPr>
          <p:cNvPr id="2" name="Grupo 1"/>
          <p:cNvGrpSpPr>
            <a:grpSpLocks/>
          </p:cNvGrpSpPr>
          <p:nvPr/>
        </p:nvGrpSpPr>
        <p:grpSpPr bwMode="auto">
          <a:xfrm>
            <a:off x="250825" y="4581525"/>
            <a:ext cx="2160588" cy="1571625"/>
            <a:chOff x="251520" y="4652169"/>
            <a:chExt cx="2160240" cy="1571476"/>
          </a:xfrm>
        </p:grpSpPr>
        <p:sp>
          <p:nvSpPr>
            <p:cNvPr id="9" name="Retângulo 8"/>
            <p:cNvSpPr/>
            <p:nvPr/>
          </p:nvSpPr>
          <p:spPr>
            <a:xfrm>
              <a:off x="251520" y="4652169"/>
              <a:ext cx="2160240" cy="157147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092" name="CaixaDeTexto 3"/>
            <p:cNvSpPr txBox="1">
              <a:spLocks noChangeArrowheads="1"/>
            </p:cNvSpPr>
            <p:nvPr/>
          </p:nvSpPr>
          <p:spPr bwMode="auto">
            <a:xfrm>
              <a:off x="395536" y="4821238"/>
              <a:ext cx="19287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b="1">
                  <a:latin typeface="Arial" panose="020B0604020202020204" pitchFamily="34" charset="0"/>
                </a:rPr>
                <a:t>Importância</a:t>
              </a:r>
            </a:p>
            <a:p>
              <a:pPr eaLnBrk="1" hangingPunct="1">
                <a:spcBef>
                  <a:spcPct val="0"/>
                </a:spcBef>
                <a:buFontTx/>
                <a:buNone/>
              </a:pPr>
              <a:r>
                <a:rPr lang="pt-BR" altLang="pt-BR" sz="2400" b="1">
                  <a:latin typeface="Arial" panose="020B0604020202020204" pitchFamily="34" charset="0"/>
                </a:rPr>
                <a:t>do estudo</a:t>
              </a:r>
            </a:p>
            <a:p>
              <a:pPr eaLnBrk="1" hangingPunct="1">
                <a:spcBef>
                  <a:spcPct val="0"/>
                </a:spcBef>
                <a:buFontTx/>
                <a:buNone/>
              </a:pPr>
              <a:r>
                <a:rPr lang="pt-BR" altLang="pt-BR" sz="2400" b="1">
                  <a:latin typeface="Arial" panose="020B0604020202020204" pitchFamily="34" charset="0"/>
                </a:rPr>
                <a:t>da ecologia</a:t>
              </a:r>
            </a:p>
          </p:txBody>
        </p:sp>
      </p:grpSp>
      <p:grpSp>
        <p:nvGrpSpPr>
          <p:cNvPr id="4" name="Grupo 3"/>
          <p:cNvGrpSpPr>
            <a:grpSpLocks/>
          </p:cNvGrpSpPr>
          <p:nvPr/>
        </p:nvGrpSpPr>
        <p:grpSpPr bwMode="auto">
          <a:xfrm>
            <a:off x="3563938" y="2392363"/>
            <a:ext cx="2452687" cy="1512887"/>
            <a:chOff x="3563938" y="2392363"/>
            <a:chExt cx="2453014" cy="1512887"/>
          </a:xfrm>
        </p:grpSpPr>
        <p:sp>
          <p:nvSpPr>
            <p:cNvPr id="3088" name="Text Box 8"/>
            <p:cNvSpPr txBox="1">
              <a:spLocks noChangeArrowheads="1"/>
            </p:cNvSpPr>
            <p:nvPr/>
          </p:nvSpPr>
          <p:spPr bwMode="auto">
            <a:xfrm>
              <a:off x="3717925" y="2535287"/>
              <a:ext cx="1972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Oikos = casa</a:t>
              </a:r>
            </a:p>
          </p:txBody>
        </p:sp>
        <p:sp>
          <p:nvSpPr>
            <p:cNvPr id="3089" name="Text Box 9"/>
            <p:cNvSpPr txBox="1">
              <a:spLocks noChangeArrowheads="1"/>
            </p:cNvSpPr>
            <p:nvPr/>
          </p:nvSpPr>
          <p:spPr bwMode="auto">
            <a:xfrm>
              <a:off x="3717925" y="3184525"/>
              <a:ext cx="2299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Logos = estudo</a:t>
              </a:r>
            </a:p>
          </p:txBody>
        </p:sp>
        <p:sp>
          <p:nvSpPr>
            <p:cNvPr id="15" name="Chave esquerda 14"/>
            <p:cNvSpPr/>
            <p:nvPr/>
          </p:nvSpPr>
          <p:spPr>
            <a:xfrm>
              <a:off x="3563938" y="2392363"/>
              <a:ext cx="154008" cy="151288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pt-BR"/>
            </a:p>
          </p:txBody>
        </p:sp>
      </p:grpSp>
      <p:grpSp>
        <p:nvGrpSpPr>
          <p:cNvPr id="11" name="Grupo 10"/>
          <p:cNvGrpSpPr>
            <a:grpSpLocks/>
          </p:cNvGrpSpPr>
          <p:nvPr/>
        </p:nvGrpSpPr>
        <p:grpSpPr bwMode="auto">
          <a:xfrm>
            <a:off x="2701925" y="4398963"/>
            <a:ext cx="6118225" cy="830262"/>
            <a:chOff x="2702066" y="4237038"/>
            <a:chExt cx="6118084" cy="830262"/>
          </a:xfrm>
        </p:grpSpPr>
        <p:sp>
          <p:nvSpPr>
            <p:cNvPr id="3086" name="Text Box 5"/>
            <p:cNvSpPr txBox="1">
              <a:spLocks noChangeArrowheads="1"/>
            </p:cNvSpPr>
            <p:nvPr/>
          </p:nvSpPr>
          <p:spPr bwMode="auto">
            <a:xfrm>
              <a:off x="2897188" y="4237038"/>
              <a:ext cx="592296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Racionalização da utilização dos recursos</a:t>
              </a:r>
            </a:p>
            <a:p>
              <a:pPr eaLnBrk="1" hangingPunct="1">
                <a:spcBef>
                  <a:spcPct val="0"/>
                </a:spcBef>
                <a:buFontTx/>
                <a:buNone/>
              </a:pPr>
              <a:r>
                <a:rPr lang="pt-BR" altLang="pt-BR" sz="2400">
                  <a:latin typeface="Arial" panose="020B0604020202020204" pitchFamily="34" charset="0"/>
                </a:rPr>
                <a:t>naturais (sustentabilidade).</a:t>
              </a:r>
            </a:p>
          </p:txBody>
        </p:sp>
        <p:sp>
          <p:nvSpPr>
            <p:cNvPr id="10" name="Seta para a direita 9"/>
            <p:cNvSpPr/>
            <p:nvPr/>
          </p:nvSpPr>
          <p:spPr>
            <a:xfrm>
              <a:off x="2702066" y="4379913"/>
              <a:ext cx="215895" cy="12858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12" name="Grupo 11"/>
          <p:cNvGrpSpPr>
            <a:grpSpLocks/>
          </p:cNvGrpSpPr>
          <p:nvPr/>
        </p:nvGrpSpPr>
        <p:grpSpPr bwMode="auto">
          <a:xfrm>
            <a:off x="2701925" y="5343525"/>
            <a:ext cx="3313113" cy="461963"/>
            <a:chOff x="2701801" y="5272088"/>
            <a:chExt cx="3313237" cy="461962"/>
          </a:xfrm>
        </p:grpSpPr>
        <p:sp>
          <p:nvSpPr>
            <p:cNvPr id="3084" name="Text Box 6"/>
            <p:cNvSpPr txBox="1">
              <a:spLocks noChangeArrowheads="1"/>
            </p:cNvSpPr>
            <p:nvPr/>
          </p:nvSpPr>
          <p:spPr bwMode="auto">
            <a:xfrm>
              <a:off x="2917825" y="5272088"/>
              <a:ext cx="30972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Controle da poluição.</a:t>
              </a:r>
            </a:p>
          </p:txBody>
        </p:sp>
        <p:sp>
          <p:nvSpPr>
            <p:cNvPr id="24" name="Seta para a direita 23"/>
            <p:cNvSpPr/>
            <p:nvPr/>
          </p:nvSpPr>
          <p:spPr>
            <a:xfrm>
              <a:off x="2701801" y="5421313"/>
              <a:ext cx="215908" cy="12858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13" name="Grupo 12"/>
          <p:cNvGrpSpPr>
            <a:grpSpLocks/>
          </p:cNvGrpSpPr>
          <p:nvPr/>
        </p:nvGrpSpPr>
        <p:grpSpPr bwMode="auto">
          <a:xfrm>
            <a:off x="2701925" y="5992813"/>
            <a:ext cx="6069013" cy="461962"/>
            <a:chOff x="2701801" y="5992813"/>
            <a:chExt cx="6068908" cy="461665"/>
          </a:xfrm>
        </p:grpSpPr>
        <p:sp>
          <p:nvSpPr>
            <p:cNvPr id="3082" name="Text Box 7"/>
            <p:cNvSpPr txBox="1">
              <a:spLocks noChangeArrowheads="1"/>
            </p:cNvSpPr>
            <p:nvPr/>
          </p:nvSpPr>
          <p:spPr bwMode="auto">
            <a:xfrm>
              <a:off x="2917825" y="5992813"/>
              <a:ext cx="5852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a:latin typeface="Arial" panose="020B0604020202020204" pitchFamily="34" charset="0"/>
                </a:rPr>
                <a:t>Controle do crescimento das populações.</a:t>
              </a:r>
            </a:p>
          </p:txBody>
        </p:sp>
        <p:sp>
          <p:nvSpPr>
            <p:cNvPr id="25" name="Seta para a direita 24"/>
            <p:cNvSpPr/>
            <p:nvPr/>
          </p:nvSpPr>
          <p:spPr>
            <a:xfrm>
              <a:off x="2701801" y="6159393"/>
              <a:ext cx="215896" cy="128505"/>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Tree>
    <p:extLst>
      <p:ext uri="{BB962C8B-B14F-4D97-AF65-F5344CB8AC3E}">
        <p14:creationId xmlns:p14="http://schemas.microsoft.com/office/powerpoint/2010/main" val="3987607414"/>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
        <p:nvSpPr>
          <p:cNvPr id="7" name="CaixaDeTexto 6"/>
          <p:cNvSpPr txBox="1"/>
          <p:nvPr/>
        </p:nvSpPr>
        <p:spPr>
          <a:xfrm>
            <a:off x="142875" y="1143000"/>
            <a:ext cx="3889740" cy="39549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7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Declaração de Copenhague – 2009</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D</a:t>
            </a:r>
            <a:r>
              <a:rPr kumimoji="0" lang="pt-BR" sz="1800" b="1" i="0" u="none" strike="noStrike" kern="0" cap="none" spc="0" normalizeH="0" baseline="0" noProof="0" dirty="0" err="1">
                <a:ln>
                  <a:noFill/>
                </a:ln>
                <a:solidFill>
                  <a:sysClr val="windowText" lastClr="000000"/>
                </a:solidFill>
                <a:effectLst/>
                <a:uLnTx/>
                <a:uFillTx/>
                <a:latin typeface="Calibri"/>
                <a:ea typeface="+mn-ea"/>
                <a:cs typeface="Arial" panose="020B0604020202020204" pitchFamily="34" charset="0"/>
              </a:rPr>
              <a:t>eclaração</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de </a:t>
            </a:r>
            <a:r>
              <a:rPr kumimoji="0" lang="pt-BR" sz="1800" b="1" i="0" u="none" strike="noStrike" kern="0" cap="none" spc="0" normalizeH="0" baseline="0" noProof="0" dirty="0" err="1">
                <a:ln>
                  <a:noFill/>
                </a:ln>
                <a:solidFill>
                  <a:sysClr val="windowText" lastClr="000000"/>
                </a:solidFill>
                <a:effectLst/>
                <a:uLnTx/>
                <a:uFillTx/>
                <a:latin typeface="Calibri"/>
                <a:ea typeface="+mn-ea"/>
                <a:cs typeface="Arial" panose="020B0604020202020204" pitchFamily="34" charset="0"/>
              </a:rPr>
              <a:t>Cancún</a:t>
            </a:r>
            <a:r>
              <a:rPr kumimoji="0" lang="pt-BR" sz="1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rPr>
              <a:t> – 2010</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1" i="0" u="none" strike="noStrike" kern="0" cap="none" spc="0" normalizeH="0" baseline="0" noProof="0" dirty="0">
                <a:ln>
                  <a:noFill/>
                </a:ln>
                <a:solidFill>
                  <a:srgbClr val="C00000"/>
                </a:solidFill>
                <a:effectLst/>
                <a:uLnTx/>
                <a:uFillTx/>
                <a:latin typeface="Calibri"/>
                <a:ea typeface="+mn-ea"/>
                <a:cs typeface="Arial" panose="020B0604020202020204" pitchFamily="34" charset="0"/>
              </a:rPr>
              <a:t>A</a:t>
            </a:r>
            <a:r>
              <a:rPr kumimoji="0" lang="pt-BR" sz="1800" b="1" i="0" u="none" strike="noStrike" kern="0" cap="none" spc="0" normalizeH="0" baseline="0" noProof="0" dirty="0" err="1">
                <a:ln>
                  <a:noFill/>
                </a:ln>
                <a:solidFill>
                  <a:srgbClr val="C00000"/>
                </a:solidFill>
                <a:effectLst/>
                <a:uLnTx/>
                <a:uFillTx/>
                <a:latin typeface="Calibri"/>
                <a:ea typeface="+mn-ea"/>
                <a:cs typeface="Arial" panose="020B0604020202020204" pitchFamily="34" charset="0"/>
              </a:rPr>
              <a:t>cordo</a:t>
            </a:r>
            <a:r>
              <a:rPr kumimoji="0" lang="pt-BR" sz="1800" b="1" i="0" u="none" strike="noStrike" kern="0" cap="none" spc="0" normalizeH="0" baseline="0" noProof="0" dirty="0">
                <a:ln>
                  <a:noFill/>
                </a:ln>
                <a:solidFill>
                  <a:srgbClr val="C00000"/>
                </a:solidFill>
                <a:effectLst/>
                <a:uLnTx/>
                <a:uFillTx/>
                <a:latin typeface="Calibri"/>
                <a:ea typeface="+mn-ea"/>
                <a:cs typeface="Arial" panose="020B0604020202020204" pitchFamily="34" charset="0"/>
              </a:rPr>
              <a:t> de Paris - 2015</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pic>
        <p:nvPicPr>
          <p:cNvPr id="2" name="Imagem 1">
            <a:extLst>
              <a:ext uri="{FF2B5EF4-FFF2-40B4-BE49-F238E27FC236}">
                <a16:creationId xmlns:a16="http://schemas.microsoft.com/office/drawing/2014/main" id="{A06840F6-6C48-4A3B-8170-E6B1D579CBB5}"/>
              </a:ext>
            </a:extLst>
          </p:cNvPr>
          <p:cNvPicPr>
            <a:picLocks noChangeAspect="1"/>
          </p:cNvPicPr>
          <p:nvPr/>
        </p:nvPicPr>
        <p:blipFill>
          <a:blip r:embed="rId3"/>
          <a:stretch>
            <a:fillRect/>
          </a:stretch>
        </p:blipFill>
        <p:spPr>
          <a:xfrm>
            <a:off x="4284135" y="1042210"/>
            <a:ext cx="4752361" cy="4098116"/>
          </a:xfrm>
          <a:prstGeom prst="rect">
            <a:avLst/>
          </a:prstGeom>
        </p:spPr>
      </p:pic>
      <p:pic>
        <p:nvPicPr>
          <p:cNvPr id="3" name="Imagem 2">
            <a:extLst>
              <a:ext uri="{FF2B5EF4-FFF2-40B4-BE49-F238E27FC236}">
                <a16:creationId xmlns:a16="http://schemas.microsoft.com/office/drawing/2014/main" id="{4F09F6BA-99D3-44D0-9195-63025863509A}"/>
              </a:ext>
            </a:extLst>
          </p:cNvPr>
          <p:cNvPicPr>
            <a:picLocks noChangeAspect="1"/>
          </p:cNvPicPr>
          <p:nvPr/>
        </p:nvPicPr>
        <p:blipFill>
          <a:blip r:embed="rId4"/>
          <a:stretch>
            <a:fillRect/>
          </a:stretch>
        </p:blipFill>
        <p:spPr>
          <a:xfrm>
            <a:off x="107504" y="4611612"/>
            <a:ext cx="4204684" cy="2126507"/>
          </a:xfrm>
          <a:prstGeom prst="rect">
            <a:avLst/>
          </a:prstGeom>
        </p:spPr>
      </p:pic>
      <p:sp>
        <p:nvSpPr>
          <p:cNvPr id="8" name="Title 7">
            <a:extLst>
              <a:ext uri="{FF2B5EF4-FFF2-40B4-BE49-F238E27FC236}">
                <a16:creationId xmlns:a16="http://schemas.microsoft.com/office/drawing/2014/main" id="{7BB6559A-1344-45FE-B90C-A6DEE79534F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221241032"/>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478213"/>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3)  Poluição Atmosférica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Protocolo de Kyoto – 1997</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8" name="CaixaDeTexto 7"/>
          <p:cNvSpPr txBox="1"/>
          <p:nvPr/>
        </p:nvSpPr>
        <p:spPr>
          <a:xfrm>
            <a:off x="428625" y="2214563"/>
            <a:ext cx="8286750" cy="16319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mn-cs"/>
              </a:rPr>
              <a:t>Foi estabelecido nesta conferência o “comércio de emissões” onde os países em desenvolvimento com emissões abaixo do permitido podem vender suas “cotas de emissão” aos países industrializados que podem também trocar por plantações de florestas nestes países em desenvolvimento como “sumidouros de carbono” </a:t>
            </a:r>
          </a:p>
        </p:txBody>
      </p:sp>
      <p:pic>
        <p:nvPicPr>
          <p:cNvPr id="15367" name="Picture 2" descr="http://www.indymedia.ie/attachments/mar2005/ky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3944938"/>
            <a:ext cx="4214812"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5857875" y="4385806"/>
            <a:ext cx="3071813" cy="20313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Os</a:t>
            </a: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 EUA, </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maior poluidor do planeta, alegando prejuízos no setor industrial, não aderiu ao protocolo.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Atualmente</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junto com a </a:t>
            </a:r>
            <a:r>
              <a:rPr kumimoji="0" lang="pt-BR" sz="1800" b="1" i="0" u="none" strike="noStrike" kern="0" cap="none" spc="0" normalizeH="0" baseline="0" noProof="0" dirty="0">
                <a:ln>
                  <a:noFill/>
                </a:ln>
                <a:solidFill>
                  <a:sysClr val="windowText" lastClr="000000"/>
                </a:solidFill>
                <a:effectLst/>
                <a:uLnTx/>
                <a:uFillTx/>
                <a:latin typeface="Calibri"/>
                <a:ea typeface="+mn-ea"/>
                <a:cs typeface="+mn-cs"/>
              </a:rPr>
              <a:t>China</a:t>
            </a: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são os maiores poluidores.</a:t>
            </a:r>
          </a:p>
        </p:txBody>
      </p:sp>
      <p:sp>
        <p:nvSpPr>
          <p:cNvPr id="3" name="Title 2">
            <a:extLst>
              <a:ext uri="{FF2B5EF4-FFF2-40B4-BE49-F238E27FC236}">
                <a16:creationId xmlns:a16="http://schemas.microsoft.com/office/drawing/2014/main" id="{ECCED2BF-B6D6-4615-98FE-5F91A94B1BA6}"/>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536409261"/>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440055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Lançamento de dejetos humanos em rios, lagos e mares.</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12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Promove o aumento da quantidade de nutrientes no ambiente aquático.</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Leva à ocorrência da </a:t>
            </a:r>
            <a:r>
              <a:rPr kumimoji="0" lang="pt-BR" sz="2000" b="1" i="1"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r>
              <a:rPr kumimoji="0" lang="pt-BR" sz="2000" b="1" i="1" u="none" strike="noStrike" kern="0" cap="none" spc="0" normalizeH="0" baseline="0" noProof="0" dirty="0">
                <a:ln>
                  <a:noFill/>
                </a:ln>
                <a:solidFill>
                  <a:sysClr val="windowText" lastClr="000000"/>
                </a:solidFill>
                <a:effectLst/>
                <a:uLnTx/>
                <a:uFillTx/>
                <a:latin typeface="Calibri"/>
                <a:ea typeface="+mn-ea"/>
                <a:cs typeface="Arial"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17414" name="Imagem 8" descr="F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925763"/>
            <a:ext cx="757237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29FAE2C-4B8E-403B-B181-CE4312A5D6EB}"/>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284096925"/>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214313" y="1071563"/>
            <a:ext cx="8572500" cy="4237037"/>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8" name="CaixaDeTexto 7"/>
          <p:cNvSpPr txBox="1"/>
          <p:nvPr/>
        </p:nvSpPr>
        <p:spPr>
          <a:xfrm>
            <a:off x="285750" y="3071813"/>
            <a:ext cx="2643188" cy="6461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 níveis de Nitrogênio, Potássio e fósforo na água</a:t>
            </a:r>
          </a:p>
        </p:txBody>
      </p:sp>
      <p:sp>
        <p:nvSpPr>
          <p:cNvPr id="10" name="Seta para a direita 9"/>
          <p:cNvSpPr/>
          <p:nvPr/>
        </p:nvSpPr>
        <p:spPr>
          <a:xfrm>
            <a:off x="6643688" y="3214688"/>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CaixaDeTexto 10"/>
          <p:cNvSpPr txBox="1"/>
          <p:nvPr/>
        </p:nvSpPr>
        <p:spPr>
          <a:xfrm>
            <a:off x="3857625" y="2928938"/>
            <a:ext cx="2643188"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Crescimento populacional de algas, que produzem oxigênio na fotossíntese.</a:t>
            </a:r>
          </a:p>
        </p:txBody>
      </p:sp>
      <p:sp>
        <p:nvSpPr>
          <p:cNvPr id="12" name="Seta para a direita 11"/>
          <p:cNvSpPr/>
          <p:nvPr/>
        </p:nvSpPr>
        <p:spPr>
          <a:xfrm>
            <a:off x="3071813" y="3143250"/>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CaixaDeTexto 13"/>
          <p:cNvSpPr txBox="1"/>
          <p:nvPr/>
        </p:nvSpPr>
        <p:spPr>
          <a:xfrm>
            <a:off x="7429500" y="2928938"/>
            <a:ext cx="1428750"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Proliferação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de bactérias aeróbicas.</a:t>
            </a:r>
          </a:p>
        </p:txBody>
      </p:sp>
      <p:sp>
        <p:nvSpPr>
          <p:cNvPr id="15" name="Seta para a direita 14"/>
          <p:cNvSpPr/>
          <p:nvPr/>
        </p:nvSpPr>
        <p:spPr>
          <a:xfrm rot="5400000">
            <a:off x="7750969" y="4179094"/>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CaixaDeTexto 15"/>
          <p:cNvSpPr txBox="1"/>
          <p:nvPr/>
        </p:nvSpPr>
        <p:spPr>
          <a:xfrm>
            <a:off x="7286625" y="4929188"/>
            <a:ext cx="1643063" cy="12001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Redução da concentração de oxigênio da água.</a:t>
            </a:r>
          </a:p>
        </p:txBody>
      </p:sp>
      <p:sp>
        <p:nvSpPr>
          <p:cNvPr id="17" name="Seta para a direita 16"/>
          <p:cNvSpPr/>
          <p:nvPr/>
        </p:nvSpPr>
        <p:spPr>
          <a:xfrm rot="10800000">
            <a:off x="6500813" y="5357813"/>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CaixaDeTexto 17"/>
          <p:cNvSpPr txBox="1"/>
          <p:nvPr/>
        </p:nvSpPr>
        <p:spPr>
          <a:xfrm>
            <a:off x="4714875" y="4929188"/>
            <a:ext cx="1643063" cy="12001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Morte de vários animais aquáticos (peixes)</a:t>
            </a:r>
          </a:p>
        </p:txBody>
      </p:sp>
      <p:sp>
        <p:nvSpPr>
          <p:cNvPr id="19" name="Seta para a direita 18"/>
          <p:cNvSpPr/>
          <p:nvPr/>
        </p:nvSpPr>
        <p:spPr>
          <a:xfrm rot="10800000">
            <a:off x="3929063" y="5357813"/>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CaixaDeTexto 19"/>
          <p:cNvSpPr txBox="1"/>
          <p:nvPr/>
        </p:nvSpPr>
        <p:spPr>
          <a:xfrm>
            <a:off x="2143125" y="5072063"/>
            <a:ext cx="1643063"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Proliferação de bactérias anaeróbicas</a:t>
            </a:r>
          </a:p>
        </p:txBody>
      </p:sp>
      <p:sp>
        <p:nvSpPr>
          <p:cNvPr id="21" name="Seta para a direita 20"/>
          <p:cNvSpPr/>
          <p:nvPr/>
        </p:nvSpPr>
        <p:spPr>
          <a:xfrm rot="10800000">
            <a:off x="1357313" y="5357813"/>
            <a:ext cx="642937" cy="428625"/>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CaixaDeTexto 21"/>
          <p:cNvSpPr txBox="1"/>
          <p:nvPr/>
        </p:nvSpPr>
        <p:spPr>
          <a:xfrm>
            <a:off x="214313" y="4857750"/>
            <a:ext cx="1071562" cy="12001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Produção de gases mal-cheirosos</a:t>
            </a:r>
          </a:p>
        </p:txBody>
      </p:sp>
      <p:sp>
        <p:nvSpPr>
          <p:cNvPr id="23" name="CaixaDeTexto 22"/>
          <p:cNvSpPr txBox="1"/>
          <p:nvPr/>
        </p:nvSpPr>
        <p:spPr>
          <a:xfrm>
            <a:off x="214313" y="2214563"/>
            <a:ext cx="2786062"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ysClr val="windowText" lastClr="000000"/>
                </a:solidFill>
                <a:effectLst/>
                <a:uLnTx/>
                <a:uFillTx/>
                <a:latin typeface="Calibri"/>
                <a:ea typeface="+mn-ea"/>
                <a:cs typeface="+mn-cs"/>
              </a:rPr>
              <a:t>Poluição do rio/lago/mar</a:t>
            </a:r>
          </a:p>
        </p:txBody>
      </p:sp>
      <p:sp>
        <p:nvSpPr>
          <p:cNvPr id="24" name="Seta para baixo 23"/>
          <p:cNvSpPr/>
          <p:nvPr/>
        </p:nvSpPr>
        <p:spPr>
          <a:xfrm>
            <a:off x="1357313" y="2714625"/>
            <a:ext cx="428625" cy="21431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Title 2">
            <a:extLst>
              <a:ext uri="{FF2B5EF4-FFF2-40B4-BE49-F238E27FC236}">
                <a16:creationId xmlns:a16="http://schemas.microsoft.com/office/drawing/2014/main" id="{1674F8FE-73D7-44B5-944C-3B44F43A057F}"/>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30648674"/>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170238"/>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19462" name="Picture 2" descr="Lagoa eutrofizada/área alagada - Parque Ecológico do Tietê - Núcleo Engenheiro Goulart, São Paulo, SP, Bra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643188"/>
            <a:ext cx="39909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aixaDeTexto 9"/>
          <p:cNvSpPr txBox="1">
            <a:spLocks noChangeArrowheads="1"/>
          </p:cNvSpPr>
          <p:nvPr/>
        </p:nvSpPr>
        <p:spPr bwMode="auto">
          <a:xfrm>
            <a:off x="357188" y="5939432"/>
            <a:ext cx="392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a:ln>
                  <a:noFill/>
                </a:ln>
                <a:solidFill>
                  <a:srgbClr val="262626"/>
                </a:solidFill>
                <a:effectLst/>
                <a:uLnTx/>
                <a:uFillTx/>
                <a:latin typeface="Arial" panose="020B0604020202020204" pitchFamily="34" charset="0"/>
                <a:ea typeface="+mn-ea"/>
                <a:cs typeface="Arial" charset="0"/>
              </a:rPr>
              <a:t>Lagoa da Pampulha</a:t>
            </a:r>
          </a:p>
        </p:txBody>
      </p:sp>
      <p:pic>
        <p:nvPicPr>
          <p:cNvPr id="19464" name="Picture 4" descr="http://api.ning.com/files/wD6MVJAvmDARgm9BOXrVkel-jHhhMJ47v3HA9pyrdnFRcOLIg3BRrqZV2svK9-ixmrjDYl0tomB1EfnutV*Dmb3H-57eZQRN/tie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2643188"/>
            <a:ext cx="39290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CaixaDeTexto 11"/>
          <p:cNvSpPr txBox="1">
            <a:spLocks noChangeArrowheads="1"/>
          </p:cNvSpPr>
          <p:nvPr/>
        </p:nvSpPr>
        <p:spPr bwMode="auto">
          <a:xfrm>
            <a:off x="4714875" y="5939432"/>
            <a:ext cx="392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dirty="0">
                <a:ln>
                  <a:noFill/>
                </a:ln>
                <a:solidFill>
                  <a:srgbClr val="262626"/>
                </a:solidFill>
                <a:effectLst/>
                <a:uLnTx/>
                <a:uFillTx/>
                <a:latin typeface="Arial" panose="020B0604020202020204" pitchFamily="34" charset="0"/>
                <a:ea typeface="+mn-ea"/>
                <a:cs typeface="Arial" charset="0"/>
              </a:rPr>
              <a:t>Rio Tietê</a:t>
            </a:r>
          </a:p>
        </p:txBody>
      </p:sp>
      <p:sp>
        <p:nvSpPr>
          <p:cNvPr id="3" name="Title 2">
            <a:extLst>
              <a:ext uri="{FF2B5EF4-FFF2-40B4-BE49-F238E27FC236}">
                <a16:creationId xmlns:a16="http://schemas.microsoft.com/office/drawing/2014/main" id="{A79BD246-4BEF-458E-A909-1204CF2E7082}"/>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863792102"/>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5016500"/>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Marés Vermelhas</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Ocorre devido ao acúmulo de algas unicelulares (dinoflagelados)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Muitas vezes o acúmulo dessas algas se deve ao processo de </a:t>
            </a:r>
            <a:r>
              <a:rPr kumimoji="0" lang="pt-BR" sz="2000" b="0" i="0" u="none" strike="noStrike" kern="0" cap="none" spc="0" normalizeH="0" baseline="0" noProof="0" dirty="0" err="1">
                <a:ln>
                  <a:noFill/>
                </a:ln>
                <a:solidFill>
                  <a:sysClr val="windowText" lastClr="000000"/>
                </a:solidFill>
                <a:effectLst/>
                <a:uLnTx/>
                <a:uFillTx/>
                <a:latin typeface="Calibri"/>
                <a:ea typeface="+mn-ea"/>
                <a:cs typeface="Arial" charset="0"/>
              </a:rPr>
              <a:t>eutrofização</a:t>
            </a: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Em excesso, as algas produzem componentes químicos tóxicos na água, causando a morte de milhares de peixes. (</a:t>
            </a:r>
            <a:r>
              <a:rPr kumimoji="0" lang="pt-BR" sz="2000" b="0" i="0" u="none" strike="noStrike" kern="0" cap="none" spc="0" normalizeH="0" baseline="0" noProof="0" dirty="0" err="1">
                <a:ln>
                  <a:noFill/>
                </a:ln>
                <a:solidFill>
                  <a:sysClr val="windowText" lastClr="000000"/>
                </a:solidFill>
                <a:effectLst/>
                <a:uLnTx/>
                <a:uFillTx/>
                <a:latin typeface="Calibri"/>
                <a:ea typeface="+mn-ea"/>
                <a:cs typeface="Arial" charset="0"/>
              </a:rPr>
              <a:t>amensalismo</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20486" name="Picture 2" descr="http://upload.wikimedia.org/wikipedia/commons/thumb/4/47/Mar%C3%A9_vermelha.JPG/250px-Mar%C3%A9_vermel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3857625"/>
            <a:ext cx="321468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4" descr="http://upload.wikimedia.org/wikipedia/commons/thumb/1/18/Resultado_da_mar%C3%A9_vermelha.JPG/250px-Resultado_da_mar%C3%A9_vermel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57625"/>
            <a:ext cx="3643313"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CaixaDeTexto 14"/>
          <p:cNvSpPr txBox="1">
            <a:spLocks noChangeArrowheads="1"/>
          </p:cNvSpPr>
          <p:nvPr/>
        </p:nvSpPr>
        <p:spPr bwMode="auto">
          <a:xfrm>
            <a:off x="1000125" y="635793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a:ln>
                  <a:noFill/>
                </a:ln>
                <a:solidFill>
                  <a:srgbClr val="262626"/>
                </a:solidFill>
                <a:effectLst/>
                <a:uLnTx/>
                <a:uFillTx/>
                <a:latin typeface="Arial" panose="020B0604020202020204" pitchFamily="34" charset="0"/>
                <a:ea typeface="+mn-ea"/>
                <a:cs typeface="Arial" charset="0"/>
              </a:rPr>
              <a:t>Maré vermelha</a:t>
            </a:r>
          </a:p>
        </p:txBody>
      </p:sp>
      <p:sp>
        <p:nvSpPr>
          <p:cNvPr id="20489" name="CaixaDeTexto 15"/>
          <p:cNvSpPr txBox="1">
            <a:spLocks noChangeArrowheads="1"/>
          </p:cNvSpPr>
          <p:nvPr/>
        </p:nvSpPr>
        <p:spPr bwMode="auto">
          <a:xfrm>
            <a:off x="4714875" y="6357938"/>
            <a:ext cx="335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pt-BR" sz="1800" b="0" i="0" u="none" strike="noStrike" kern="0" cap="none" spc="0" normalizeH="0" baseline="0" noProof="0">
                <a:ln>
                  <a:noFill/>
                </a:ln>
                <a:solidFill>
                  <a:srgbClr val="262626"/>
                </a:solidFill>
                <a:effectLst/>
                <a:uLnTx/>
                <a:uFillTx/>
                <a:latin typeface="Arial" panose="020B0604020202020204" pitchFamily="34" charset="0"/>
                <a:ea typeface="+mn-ea"/>
                <a:cs typeface="Arial" charset="0"/>
              </a:rPr>
              <a:t>Peixes mortos</a:t>
            </a:r>
          </a:p>
        </p:txBody>
      </p:sp>
      <p:sp>
        <p:nvSpPr>
          <p:cNvPr id="3" name="Title 2">
            <a:extLst>
              <a:ext uri="{FF2B5EF4-FFF2-40B4-BE49-F238E27FC236}">
                <a16:creationId xmlns:a16="http://schemas.microsoft.com/office/drawing/2014/main" id="{7530EFD4-F899-4A12-A673-023D99F9BDF8}"/>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984936916"/>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170099"/>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7530EFD4-F899-4A12-A673-023D99F9BDF8}"/>
              </a:ext>
            </a:extLst>
          </p:cNvPr>
          <p:cNvSpPr>
            <a:spLocks noGrp="1"/>
          </p:cNvSpPr>
          <p:nvPr>
            <p:ph type="title"/>
          </p:nvPr>
        </p:nvSpPr>
        <p:spPr/>
        <p:txBody>
          <a:bodyPr/>
          <a:lstStyle/>
          <a:p>
            <a:endParaRPr lang="pt-BR" dirty="0"/>
          </a:p>
        </p:txBody>
      </p:sp>
      <p:pic>
        <p:nvPicPr>
          <p:cNvPr id="3074" name="Picture 2" descr="Poluição termal. Poluição termal ou térmica da água e do ar">
            <a:extLst>
              <a:ext uri="{FF2B5EF4-FFF2-40B4-BE49-F238E27FC236}">
                <a16:creationId xmlns:a16="http://schemas.microsoft.com/office/drawing/2014/main" id="{E24C5C37-47F3-4330-92F2-5808F90FB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802" y="1074529"/>
            <a:ext cx="4851656" cy="3638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Muito material orgânico em decomposição - Foto de SPA Fazenda Igaratá -  Tripadvisor">
            <a:extLst>
              <a:ext uri="{FF2B5EF4-FFF2-40B4-BE49-F238E27FC236}">
                <a16:creationId xmlns:a16="http://schemas.microsoft.com/office/drawing/2014/main" id="{FD805D40-2CFC-4D77-8494-6F58FE847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861048"/>
            <a:ext cx="3843511" cy="2886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38380"/>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785652"/>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4)  Poluição Hídrica</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Derramamento de Petróleo</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Ausência de Luz e aderência aos organismos vivos</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2050" name="Picture 2">
            <a:extLst>
              <a:ext uri="{FF2B5EF4-FFF2-40B4-BE49-F238E27FC236}">
                <a16:creationId xmlns:a16="http://schemas.microsoft.com/office/drawing/2014/main" id="{2712C780-8B02-42EC-BEA8-B361F5C51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89646"/>
            <a:ext cx="4326867" cy="324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O desastre se repete - ISTOÉ Independente">
            <a:extLst>
              <a:ext uri="{FF2B5EF4-FFF2-40B4-BE49-F238E27FC236}">
                <a16:creationId xmlns:a16="http://schemas.microsoft.com/office/drawing/2014/main" id="{0B887844-578E-48D9-AF73-CE856DD7A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33" y="2935136"/>
            <a:ext cx="3750887" cy="2353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DC935AD-56E1-4D4B-8EDB-A5BFF540E429}"/>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749043224"/>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3785652"/>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5)  Radioatividade</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Efeitos Bioquímicos derivado da exposição a radiação</a:t>
            </a: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3074" name="Picture 2" descr="Poluição sonora, Poluição térmica e poluição radioativa">
            <a:extLst>
              <a:ext uri="{FF2B5EF4-FFF2-40B4-BE49-F238E27FC236}">
                <a16:creationId xmlns:a16="http://schemas.microsoft.com/office/drawing/2014/main" id="{F04568FE-A104-4497-8E00-94515DB88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99" y="3010935"/>
            <a:ext cx="7630601" cy="27215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luição radioativa. O que é poluição radioativa - Alunos Online">
            <a:extLst>
              <a:ext uri="{FF2B5EF4-FFF2-40B4-BE49-F238E27FC236}">
                <a16:creationId xmlns:a16="http://schemas.microsoft.com/office/drawing/2014/main" id="{41B4765D-99A4-4181-BF46-2C79776AB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973495"/>
            <a:ext cx="2138604" cy="19171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18BEBB5-1429-49D3-A7C2-78E85DE405D6}"/>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171201120"/>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7848302"/>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6)  Poluição do Solo</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 presença no solo de elementos químicos em excesso, como o lixo que o homem produz, afeta diretamente os seres vivos e interfere na cadeia alimentar.</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Origem: </a:t>
            </a: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Agrícola, Urbana e Mineradora.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mj-lt"/>
              <a:buAutoNum type="romanUcPeriod"/>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Agrícola</a:t>
            </a:r>
          </a:p>
          <a:p>
            <a:pPr marL="971550" marR="0" lvl="1" indent="-514350" algn="just" defTabSz="914400" rtl="0" eaLnBrk="1" fontAlgn="auto" latinLnBrk="0" hangingPunct="1">
              <a:lnSpc>
                <a:spcPct val="100000"/>
              </a:lnSpc>
              <a:spcBef>
                <a:spcPts val="0"/>
              </a:spcBef>
              <a:spcAft>
                <a:spcPts val="0"/>
              </a:spcAft>
              <a:buClrTx/>
              <a:buSzTx/>
              <a:buFont typeface="+mj-lt"/>
              <a:buAutoNum type="romanUcPeriod"/>
              <a:tabLst/>
              <a:defRPr/>
            </a:pPr>
            <a:endParaRPr kumimoji="0" lang="pt-BR" sz="5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Uso indevido de agrotóxicos e fertilizantes</a:t>
            </a: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Técnicas rudimentares de produção (queima da vegetação antes do plantio)</a:t>
            </a: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Tx/>
              <a:buAutoNum type="romanUcPeriod" startAt="2"/>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Urbana</a:t>
            </a:r>
          </a:p>
          <a:p>
            <a:pPr marL="971550" marR="0" lvl="1" indent="-514350" algn="just" defTabSz="914400" rtl="0" eaLnBrk="1" fontAlgn="auto" latinLnBrk="0" hangingPunct="1">
              <a:lnSpc>
                <a:spcPct val="100000"/>
              </a:lnSpc>
              <a:spcBef>
                <a:spcPts val="0"/>
              </a:spcBef>
              <a:spcAft>
                <a:spcPts val="0"/>
              </a:spcAft>
              <a:buClrTx/>
              <a:buSzTx/>
              <a:buFontTx/>
              <a:buAutoNum type="romanUcPeriod" startAt="2"/>
              <a:tabLst/>
              <a:defRPr/>
            </a:pPr>
            <a:endParaRPr kumimoji="0" lang="pt-BR" sz="5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Aterros e outras instalações de tratamento e disposição de resíduos</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12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Tx/>
              <a:buAutoNum type="romanUcPeriod" startAt="3"/>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Mineradora</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rPr>
              <a:t>Lançamento de produtos tóxicos no solo como mercúrio, tornando o mesmo estéril e sujeito a ação de agentes físicos.</a:t>
            </a: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3D20888C-F1C4-4685-82FA-688BE977919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91041017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a:grpSpLocks/>
          </p:cNvGrpSpPr>
          <p:nvPr/>
        </p:nvGrpSpPr>
        <p:grpSpPr bwMode="auto">
          <a:xfrm>
            <a:off x="179512" y="836712"/>
            <a:ext cx="2376488" cy="5761038"/>
            <a:chOff x="323850" y="908050"/>
            <a:chExt cx="2376488" cy="5761038"/>
          </a:xfrm>
        </p:grpSpPr>
        <p:sp>
          <p:nvSpPr>
            <p:cNvPr id="2" name="Retângulo 1"/>
            <p:cNvSpPr/>
            <p:nvPr/>
          </p:nvSpPr>
          <p:spPr>
            <a:xfrm>
              <a:off x="323850" y="908050"/>
              <a:ext cx="2376488" cy="5761038"/>
            </a:xfrm>
            <a:prstGeom prst="rect">
              <a:avLst/>
            </a:prstGeom>
            <a:solidFill>
              <a:srgbClr val="CCFFCC"/>
            </a:solidFill>
            <a:ln w="2857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grpSp>
          <p:nvGrpSpPr>
            <p:cNvPr id="4113" name="Group 22"/>
            <p:cNvGrpSpPr>
              <a:grpSpLocks/>
            </p:cNvGrpSpPr>
            <p:nvPr/>
          </p:nvGrpSpPr>
          <p:grpSpPr bwMode="auto">
            <a:xfrm>
              <a:off x="709613" y="1125538"/>
              <a:ext cx="1622425" cy="5238749"/>
              <a:chOff x="340" y="829"/>
              <a:chExt cx="1022" cy="3300"/>
            </a:xfrm>
          </p:grpSpPr>
          <p:sp>
            <p:nvSpPr>
              <p:cNvPr id="4114" name="Text Box 5"/>
              <p:cNvSpPr txBox="1">
                <a:spLocks noChangeArrowheads="1"/>
              </p:cNvSpPr>
              <p:nvPr/>
            </p:nvSpPr>
            <p:spPr bwMode="auto">
              <a:xfrm>
                <a:off x="458" y="1298"/>
                <a:ext cx="7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Átomos</a:t>
                </a:r>
              </a:p>
            </p:txBody>
          </p:sp>
          <p:sp>
            <p:nvSpPr>
              <p:cNvPr id="4115" name="Text Box 6"/>
              <p:cNvSpPr txBox="1">
                <a:spLocks noChangeArrowheads="1"/>
              </p:cNvSpPr>
              <p:nvPr/>
            </p:nvSpPr>
            <p:spPr bwMode="auto">
              <a:xfrm>
                <a:off x="340" y="1706"/>
                <a:ext cx="98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Moléculas</a:t>
                </a:r>
              </a:p>
            </p:txBody>
          </p:sp>
          <p:sp>
            <p:nvSpPr>
              <p:cNvPr id="4116" name="Text Box 7"/>
              <p:cNvSpPr txBox="1">
                <a:spLocks noChangeArrowheads="1"/>
              </p:cNvSpPr>
              <p:nvPr/>
            </p:nvSpPr>
            <p:spPr bwMode="auto">
              <a:xfrm>
                <a:off x="350" y="2160"/>
                <a:ext cx="101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Organelas</a:t>
                </a:r>
              </a:p>
            </p:txBody>
          </p:sp>
          <p:sp>
            <p:nvSpPr>
              <p:cNvPr id="4117" name="Text Box 8"/>
              <p:cNvSpPr txBox="1">
                <a:spLocks noChangeArrowheads="1"/>
              </p:cNvSpPr>
              <p:nvPr/>
            </p:nvSpPr>
            <p:spPr bwMode="auto">
              <a:xfrm>
                <a:off x="521" y="2614"/>
                <a:ext cx="6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Célula</a:t>
                </a:r>
              </a:p>
            </p:txBody>
          </p:sp>
          <p:sp>
            <p:nvSpPr>
              <p:cNvPr id="4118" name="Text Box 9"/>
              <p:cNvSpPr txBox="1">
                <a:spLocks noChangeArrowheads="1"/>
              </p:cNvSpPr>
              <p:nvPr/>
            </p:nvSpPr>
            <p:spPr bwMode="auto">
              <a:xfrm>
                <a:off x="469" y="3022"/>
                <a:ext cx="7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Tecidos</a:t>
                </a:r>
              </a:p>
            </p:txBody>
          </p:sp>
          <p:sp>
            <p:nvSpPr>
              <p:cNvPr id="4119" name="Text Box 10"/>
              <p:cNvSpPr txBox="1">
                <a:spLocks noChangeArrowheads="1"/>
              </p:cNvSpPr>
              <p:nvPr/>
            </p:nvSpPr>
            <p:spPr bwMode="auto">
              <a:xfrm>
                <a:off x="479" y="3430"/>
                <a:ext cx="75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Órgãos</a:t>
                </a:r>
              </a:p>
            </p:txBody>
          </p:sp>
          <p:sp>
            <p:nvSpPr>
              <p:cNvPr id="4120" name="Text Box 11"/>
              <p:cNvSpPr txBox="1">
                <a:spLocks noChangeArrowheads="1"/>
              </p:cNvSpPr>
              <p:nvPr/>
            </p:nvSpPr>
            <p:spPr bwMode="auto">
              <a:xfrm>
                <a:off x="442" y="3838"/>
                <a:ext cx="8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Sistema</a:t>
                </a:r>
              </a:p>
            </p:txBody>
          </p:sp>
          <p:sp>
            <p:nvSpPr>
              <p:cNvPr id="4121" name="Text Box 12"/>
              <p:cNvSpPr txBox="1">
                <a:spLocks noChangeArrowheads="1"/>
              </p:cNvSpPr>
              <p:nvPr/>
            </p:nvSpPr>
            <p:spPr bwMode="auto">
              <a:xfrm>
                <a:off x="427" y="829"/>
                <a:ext cx="8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b="1">
                    <a:solidFill>
                      <a:srgbClr val="800000"/>
                    </a:solidFill>
                    <a:latin typeface="Arial" panose="020B0604020202020204" pitchFamily="34" charset="0"/>
                  </a:rPr>
                  <a:t>Abaixo </a:t>
                </a:r>
              </a:p>
            </p:txBody>
          </p:sp>
        </p:grpSp>
      </p:grpSp>
      <p:grpSp>
        <p:nvGrpSpPr>
          <p:cNvPr id="6" name="Grupo 5"/>
          <p:cNvGrpSpPr>
            <a:grpSpLocks/>
          </p:cNvGrpSpPr>
          <p:nvPr/>
        </p:nvGrpSpPr>
        <p:grpSpPr bwMode="auto">
          <a:xfrm>
            <a:off x="6516563" y="908720"/>
            <a:ext cx="2447925" cy="3698875"/>
            <a:chOff x="6372225" y="908050"/>
            <a:chExt cx="2447925" cy="3698875"/>
          </a:xfrm>
        </p:grpSpPr>
        <p:sp>
          <p:nvSpPr>
            <p:cNvPr id="4" name="Retângulo 3"/>
            <p:cNvSpPr/>
            <p:nvPr/>
          </p:nvSpPr>
          <p:spPr>
            <a:xfrm>
              <a:off x="6372225" y="908050"/>
              <a:ext cx="2447925" cy="3698875"/>
            </a:xfrm>
            <a:prstGeom prst="rect">
              <a:avLst/>
            </a:prstGeom>
            <a:solidFill>
              <a:srgbClr val="CC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B</a:t>
              </a:r>
            </a:p>
          </p:txBody>
        </p:sp>
        <p:grpSp>
          <p:nvGrpSpPr>
            <p:cNvPr id="4106" name="Group 23"/>
            <p:cNvGrpSpPr>
              <a:grpSpLocks/>
            </p:cNvGrpSpPr>
            <p:nvPr/>
          </p:nvGrpSpPr>
          <p:grpSpPr bwMode="auto">
            <a:xfrm>
              <a:off x="6653213" y="1125538"/>
              <a:ext cx="1949450" cy="3270249"/>
              <a:chOff x="4100" y="829"/>
              <a:chExt cx="1228" cy="2060"/>
            </a:xfrm>
          </p:grpSpPr>
          <p:sp>
            <p:nvSpPr>
              <p:cNvPr id="4107" name="Text Box 13"/>
              <p:cNvSpPr txBox="1">
                <a:spLocks noChangeArrowheads="1"/>
              </p:cNvSpPr>
              <p:nvPr/>
            </p:nvSpPr>
            <p:spPr bwMode="auto">
              <a:xfrm>
                <a:off x="4345" y="829"/>
                <a:ext cx="6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b="1">
                    <a:solidFill>
                      <a:srgbClr val="800000"/>
                    </a:solidFill>
                    <a:latin typeface="Arial" panose="020B0604020202020204" pitchFamily="34" charset="0"/>
                  </a:rPr>
                  <a:t>Acima</a:t>
                </a:r>
              </a:p>
            </p:txBody>
          </p:sp>
          <p:sp>
            <p:nvSpPr>
              <p:cNvPr id="4108" name="Text Box 14"/>
              <p:cNvSpPr txBox="1">
                <a:spLocks noChangeArrowheads="1"/>
              </p:cNvSpPr>
              <p:nvPr/>
            </p:nvSpPr>
            <p:spPr bwMode="auto">
              <a:xfrm>
                <a:off x="4190" y="1298"/>
                <a:ext cx="103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População</a:t>
                </a:r>
              </a:p>
            </p:txBody>
          </p:sp>
          <p:sp>
            <p:nvSpPr>
              <p:cNvPr id="4109" name="Text Box 15"/>
              <p:cNvSpPr txBox="1">
                <a:spLocks noChangeArrowheads="1"/>
              </p:cNvSpPr>
              <p:nvPr/>
            </p:nvSpPr>
            <p:spPr bwMode="auto">
              <a:xfrm>
                <a:off x="4110" y="1706"/>
                <a:ext cx="12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Comunidade</a:t>
                </a:r>
              </a:p>
            </p:txBody>
          </p:sp>
          <p:sp>
            <p:nvSpPr>
              <p:cNvPr id="4110" name="Text Box 16"/>
              <p:cNvSpPr txBox="1">
                <a:spLocks noChangeArrowheads="1"/>
              </p:cNvSpPr>
              <p:nvPr/>
            </p:nvSpPr>
            <p:spPr bwMode="auto">
              <a:xfrm>
                <a:off x="4100" y="2160"/>
                <a:ext cx="12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Ecossistema</a:t>
                </a:r>
              </a:p>
            </p:txBody>
          </p:sp>
          <p:sp>
            <p:nvSpPr>
              <p:cNvPr id="4111" name="Text Box 17"/>
              <p:cNvSpPr txBox="1">
                <a:spLocks noChangeArrowheads="1"/>
              </p:cNvSpPr>
              <p:nvPr/>
            </p:nvSpPr>
            <p:spPr bwMode="auto">
              <a:xfrm>
                <a:off x="4292" y="2598"/>
                <a:ext cx="82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dirty="0">
                    <a:latin typeface="Arial" panose="020B0604020202020204" pitchFamily="34" charset="0"/>
                  </a:rPr>
                  <a:t>Biosfera</a:t>
                </a:r>
              </a:p>
            </p:txBody>
          </p:sp>
        </p:grpSp>
      </p:grpSp>
      <p:grpSp>
        <p:nvGrpSpPr>
          <p:cNvPr id="3" name="Grupo 2"/>
          <p:cNvGrpSpPr>
            <a:grpSpLocks/>
          </p:cNvGrpSpPr>
          <p:nvPr/>
        </p:nvGrpSpPr>
        <p:grpSpPr bwMode="auto">
          <a:xfrm>
            <a:off x="3054953" y="1172419"/>
            <a:ext cx="3024187" cy="1389062"/>
            <a:chOff x="-3041939" y="2183608"/>
            <a:chExt cx="3024188" cy="1389855"/>
          </a:xfrm>
        </p:grpSpPr>
        <p:sp>
          <p:nvSpPr>
            <p:cNvPr id="4102" name="Rectangle 19"/>
            <p:cNvSpPr>
              <a:spLocks noChangeArrowheads="1"/>
            </p:cNvSpPr>
            <p:nvPr/>
          </p:nvSpPr>
          <p:spPr bwMode="auto">
            <a:xfrm>
              <a:off x="-3041939" y="2183608"/>
              <a:ext cx="3024188" cy="1389855"/>
            </a:xfrm>
            <a:prstGeom prst="rect">
              <a:avLst/>
            </a:prstGeom>
            <a:solidFill>
              <a:srgbClr val="FFFF00"/>
            </a:solidFill>
            <a:ln w="38100">
              <a:solidFill>
                <a:srgbClr val="8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1800"/>
            </a:p>
          </p:txBody>
        </p:sp>
        <p:sp>
          <p:nvSpPr>
            <p:cNvPr id="4103" name="Text Box 18"/>
            <p:cNvSpPr txBox="1">
              <a:spLocks noChangeArrowheads="1"/>
            </p:cNvSpPr>
            <p:nvPr/>
          </p:nvSpPr>
          <p:spPr bwMode="auto">
            <a:xfrm>
              <a:off x="-2790271" y="2327531"/>
              <a:ext cx="2438489" cy="52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800" b="1" dirty="0">
                  <a:latin typeface="Arial" panose="020B0604020202020204" pitchFamily="34" charset="0"/>
                </a:rPr>
                <a:t>ORGANISMO</a:t>
              </a:r>
            </a:p>
          </p:txBody>
        </p:sp>
        <p:sp>
          <p:nvSpPr>
            <p:cNvPr id="4104" name="Text Box 20"/>
            <p:cNvSpPr txBox="1">
              <a:spLocks noChangeArrowheads="1"/>
            </p:cNvSpPr>
            <p:nvPr/>
          </p:nvSpPr>
          <p:spPr bwMode="auto">
            <a:xfrm>
              <a:off x="-2603902" y="2889157"/>
              <a:ext cx="2117888" cy="52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800" b="1">
                  <a:latin typeface="Arial" panose="020B0604020202020204" pitchFamily="34" charset="0"/>
                </a:rPr>
                <a:t>(SER VIVO)</a:t>
              </a:r>
            </a:p>
          </p:txBody>
        </p:sp>
      </p:grpSp>
      <p:pic>
        <p:nvPicPr>
          <p:cNvPr id="4098" name="Picture 2" descr="Níveis de organização em biologia - Biologia Net">
            <a:extLst>
              <a:ext uri="{FF2B5EF4-FFF2-40B4-BE49-F238E27FC236}">
                <a16:creationId xmlns:a16="http://schemas.microsoft.com/office/drawing/2014/main" id="{9514140B-4E14-47FE-9A96-96C4E2EDD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826469"/>
            <a:ext cx="3717463" cy="369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39030"/>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4946-4889-4465-9AD8-DAB239C88E81}"/>
              </a:ext>
            </a:extLst>
          </p:cNvPr>
          <p:cNvSpPr>
            <a:spLocks noGrp="1"/>
          </p:cNvSpPr>
          <p:nvPr>
            <p:ph type="title"/>
          </p:nvPr>
        </p:nvSpPr>
        <p:spPr/>
        <p:txBody>
          <a:bodyPr/>
          <a:lstStyle/>
          <a:p>
            <a:endParaRPr lang="pt-BR"/>
          </a:p>
        </p:txBody>
      </p:sp>
      <p:pic>
        <p:nvPicPr>
          <p:cNvPr id="3074" name="Picture 2" descr="Geografia e Meio Ambiente : Lixiviação do solo">
            <a:extLst>
              <a:ext uri="{FF2B5EF4-FFF2-40B4-BE49-F238E27FC236}">
                <a16:creationId xmlns:a16="http://schemas.microsoft.com/office/drawing/2014/main" id="{B6034342-93F2-4045-B8AB-0F6F6F7D3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62" y="59714"/>
            <a:ext cx="7610475" cy="571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05501"/>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708434"/>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6)  Poluição do Solo</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971550" marR="0" lvl="1" indent="-5143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rPr>
              <a:t>Lixiviação, Desmatamento e Matava Nativa:</a:t>
            </a: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5122" name="Picture 2" descr="Degradação do solo: causas e como evitar - Sustentável">
            <a:extLst>
              <a:ext uri="{FF2B5EF4-FFF2-40B4-BE49-F238E27FC236}">
                <a16:creationId xmlns:a16="http://schemas.microsoft.com/office/drawing/2014/main" id="{CD81E66D-5DBA-4597-8DE5-9A8648409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1" y="2240372"/>
            <a:ext cx="3725823" cy="2483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Desmatamento: o que é, no Brasil e consequências - Toda Matéria">
            <a:extLst>
              <a:ext uri="{FF2B5EF4-FFF2-40B4-BE49-F238E27FC236}">
                <a16:creationId xmlns:a16="http://schemas.microsoft.com/office/drawing/2014/main" id="{85F423EE-DA22-444E-8A09-B9D91D414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600" y="2240294"/>
            <a:ext cx="4062653" cy="2727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Municípios preservam menos de 40% de mata nativa - Rádio Boa ...">
            <a:extLst>
              <a:ext uri="{FF2B5EF4-FFF2-40B4-BE49-F238E27FC236}">
                <a16:creationId xmlns:a16="http://schemas.microsoft.com/office/drawing/2014/main" id="{D1C40ACF-4CA6-4CC1-89D0-7185ACD1EC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22" b="48461"/>
          <a:stretch/>
        </p:blipFill>
        <p:spPr bwMode="auto">
          <a:xfrm>
            <a:off x="0" y="5184099"/>
            <a:ext cx="9144000" cy="1341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Assoreamento. Processo de assoreamento de rios - Mundo Educação">
            <a:extLst>
              <a:ext uri="{FF2B5EF4-FFF2-40B4-BE49-F238E27FC236}">
                <a16:creationId xmlns:a16="http://schemas.microsoft.com/office/drawing/2014/main" id="{328C62D3-6EE2-46AC-B385-00BB0ED68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874" y="-4761"/>
            <a:ext cx="5015566" cy="686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3EAB8EC-3904-44E7-8F81-194496F8CE1D}"/>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2795809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ixaDeTexto 8"/>
          <p:cNvSpPr txBox="1">
            <a:spLocks noChangeArrowheads="1"/>
          </p:cNvSpPr>
          <p:nvPr/>
        </p:nvSpPr>
        <p:spPr bwMode="auto">
          <a:xfrm>
            <a:off x="0" y="1071563"/>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262626"/>
              </a:solidFill>
              <a:effectLst/>
              <a:uLnTx/>
              <a:uFillTx/>
              <a:latin typeface="Calibri" panose="020F0502020204030204" pitchFamily="34" charset="0"/>
              <a:ea typeface="+mn-ea"/>
              <a:cs typeface="Arial" charset="0"/>
            </a:endParaRPr>
          </a:p>
        </p:txBody>
      </p:sp>
      <p:sp>
        <p:nvSpPr>
          <p:cNvPr id="5" name="Retângulo 4"/>
          <p:cNvSpPr/>
          <p:nvPr/>
        </p:nvSpPr>
        <p:spPr>
          <a:xfrm>
            <a:off x="0" y="0"/>
            <a:ext cx="9144000"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CaixaDeTexto 5"/>
          <p:cNvSpPr txBox="1"/>
          <p:nvPr/>
        </p:nvSpPr>
        <p:spPr>
          <a:xfrm>
            <a:off x="0" y="0"/>
            <a:ext cx="9144000" cy="1138238"/>
          </a:xfrm>
          <a:prstGeom prst="rect">
            <a:avLst/>
          </a:prstGeom>
          <a:noFill/>
        </p:spPr>
        <p:txBody>
          <a:bodyPr>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Ecologia: Poluição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7" name="CaixaDeTexto 6"/>
          <p:cNvSpPr txBox="1"/>
          <p:nvPr/>
        </p:nvSpPr>
        <p:spPr>
          <a:xfrm>
            <a:off x="142875" y="1143000"/>
            <a:ext cx="8786813" cy="2400657"/>
          </a:xfrm>
          <a:prstGeom prst="rect">
            <a:avLst/>
          </a:prstGeom>
          <a:noFill/>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0" cap="none" spc="0" normalizeH="0" baseline="0" noProof="0" dirty="0">
                <a:ln>
                  <a:noFill/>
                </a:ln>
                <a:solidFill>
                  <a:srgbClr val="002060"/>
                </a:solidFill>
                <a:effectLst/>
                <a:uLnTx/>
                <a:uFillTx/>
                <a:latin typeface="Calibri"/>
                <a:ea typeface="+mn-ea"/>
                <a:cs typeface="Arial" charset="0"/>
              </a:rPr>
              <a:t>6)  Poluição do Solo</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2000" b="1"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800100" marR="0" lvl="1" indent="-34290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0" cap="none" spc="0" normalizeH="0" baseline="0" noProof="0" dirty="0">
              <a:ln>
                <a:noFill/>
              </a:ln>
              <a:solidFill>
                <a:sysClr val="windowText" lastClr="000000"/>
              </a:solidFill>
              <a:effectLst/>
              <a:uLnTx/>
              <a:uFillTx/>
              <a:latin typeface="Calibri"/>
              <a:ea typeface="+mn-ea"/>
              <a:cs typeface="Arial" charset="0"/>
            </a:endParaRPr>
          </a:p>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pt-BR" sz="800" b="1" i="0" u="none" strike="noStrike" kern="0" cap="none" spc="0" normalizeH="0" baseline="0" noProof="0" dirty="0">
              <a:ln>
                <a:noFill/>
              </a:ln>
              <a:solidFill>
                <a:sysClr val="windowText" lastClr="000000"/>
              </a:solidFill>
              <a:effectLst/>
              <a:uLnTx/>
              <a:uFillTx/>
              <a:latin typeface="Calibri"/>
              <a:ea typeface="+mn-ea"/>
              <a:cs typeface="Arial" charset="0"/>
            </a:endParaRPr>
          </a:p>
        </p:txBody>
      </p:sp>
      <p:sp>
        <p:nvSpPr>
          <p:cNvPr id="3" name="Title 2">
            <a:extLst>
              <a:ext uri="{FF2B5EF4-FFF2-40B4-BE49-F238E27FC236}">
                <a16:creationId xmlns:a16="http://schemas.microsoft.com/office/drawing/2014/main" id="{0E15795B-5925-4B4A-9B6E-9ECD8C663C6B}"/>
              </a:ext>
            </a:extLst>
          </p:cNvPr>
          <p:cNvSpPr>
            <a:spLocks noGrp="1"/>
          </p:cNvSpPr>
          <p:nvPr>
            <p:ph type="title"/>
          </p:nvPr>
        </p:nvSpPr>
        <p:spPr/>
        <p:txBody>
          <a:bodyPr/>
          <a:lstStyle/>
          <a:p>
            <a:endParaRPr lang="pt-BR" dirty="0"/>
          </a:p>
        </p:txBody>
      </p:sp>
      <p:pic>
        <p:nvPicPr>
          <p:cNvPr id="9218" name="Picture 2" descr="5 Rs da sustentabilidade: saiba como esse estilo pode salvar o planeta">
            <a:extLst>
              <a:ext uri="{FF2B5EF4-FFF2-40B4-BE49-F238E27FC236}">
                <a16:creationId xmlns:a16="http://schemas.microsoft.com/office/drawing/2014/main" id="{A2FD62A0-70CB-43B2-8C29-819499DF9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223" y="1079708"/>
            <a:ext cx="4629733" cy="462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01805"/>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endParaRPr lang="pt-BR"/>
          </a:p>
        </p:txBody>
      </p:sp>
      <p:sp>
        <p:nvSpPr>
          <p:cNvPr id="29699" name="Espaço Reservado para Conteúdo 2"/>
          <p:cNvSpPr>
            <a:spLocks noGrp="1"/>
          </p:cNvSpPr>
          <p:nvPr>
            <p:ph idx="1"/>
          </p:nvPr>
        </p:nvSpPr>
        <p:spPr/>
        <p:txBody>
          <a:bodyPr/>
          <a:lstStyle/>
          <a:p>
            <a:endParaRPr lang="pt-BR"/>
          </a:p>
        </p:txBody>
      </p:sp>
      <p:grpSp>
        <p:nvGrpSpPr>
          <p:cNvPr id="2" name="Agrupar 1"/>
          <p:cNvGrpSpPr/>
          <p:nvPr/>
        </p:nvGrpSpPr>
        <p:grpSpPr>
          <a:xfrm>
            <a:off x="-871538" y="-88900"/>
            <a:ext cx="10123488" cy="7621588"/>
            <a:chOff x="-871538" y="-88900"/>
            <a:chExt cx="10123488" cy="7621588"/>
          </a:xfrm>
        </p:grpSpPr>
        <p:pic>
          <p:nvPicPr>
            <p:cNvPr id="29700" name="Picture 6" descr="https://concurseirabr.files.wordpress.com/2010/07/quest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26988"/>
              <a:ext cx="49355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ei.montepio.pt/assets/oito-questoes-a-colocar-ao-gestor-de-conta-540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88900"/>
              <a:ext cx="5521326"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cobralt.com.br/wp-content/uploads/2015/01/Edumi-e-Aprimora-Startup-En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588"/>
              <a:ext cx="9251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42534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F2-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29418" y="1342281"/>
            <a:ext cx="8285163" cy="5399087"/>
          </a:xfrm>
        </p:spPr>
      </p:pic>
      <p:grpSp>
        <p:nvGrpSpPr>
          <p:cNvPr id="3" name="Grupo 1">
            <a:extLst>
              <a:ext uri="{FF2B5EF4-FFF2-40B4-BE49-F238E27FC236}">
                <a16:creationId xmlns:a16="http://schemas.microsoft.com/office/drawing/2014/main" id="{007162BF-F441-431E-9A81-3B17D545A220}"/>
              </a:ext>
            </a:extLst>
          </p:cNvPr>
          <p:cNvGrpSpPr>
            <a:grpSpLocks/>
          </p:cNvGrpSpPr>
          <p:nvPr/>
        </p:nvGrpSpPr>
        <p:grpSpPr bwMode="auto">
          <a:xfrm>
            <a:off x="250825" y="404813"/>
            <a:ext cx="8713788" cy="863947"/>
            <a:chOff x="250825" y="4148367"/>
            <a:chExt cx="8713788" cy="1873121"/>
          </a:xfrm>
        </p:grpSpPr>
        <p:sp>
          <p:nvSpPr>
            <p:cNvPr id="4" name="Rectangle 727">
              <a:extLst>
                <a:ext uri="{FF2B5EF4-FFF2-40B4-BE49-F238E27FC236}">
                  <a16:creationId xmlns:a16="http://schemas.microsoft.com/office/drawing/2014/main" id="{A5D9C456-789D-46F7-A010-95E63AF5DDE1}"/>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5" name="Text Box 725">
              <a:extLst>
                <a:ext uri="{FF2B5EF4-FFF2-40B4-BE49-F238E27FC236}">
                  <a16:creationId xmlns:a16="http://schemas.microsoft.com/office/drawing/2014/main" id="{DB667D76-28F4-4667-BA92-D4ED26B81A10}"/>
                </a:ext>
              </a:extLst>
            </p:cNvPr>
            <p:cNvSpPr txBox="1">
              <a:spLocks noChangeArrowheads="1"/>
            </p:cNvSpPr>
            <p:nvPr/>
          </p:nvSpPr>
          <p:spPr bwMode="auto">
            <a:xfrm>
              <a:off x="3113913" y="4521579"/>
              <a:ext cx="2916184"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da Água</a:t>
              </a:r>
            </a:p>
          </p:txBody>
        </p:sp>
      </p:grpSp>
    </p:spTree>
    <p:extLst>
      <p:ext uri="{BB962C8B-B14F-4D97-AF65-F5344CB8AC3E}">
        <p14:creationId xmlns:p14="http://schemas.microsoft.com/office/powerpoint/2010/main" val="1716879676"/>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55650" y="115888"/>
            <a:ext cx="7772400" cy="777875"/>
          </a:xfrm>
        </p:spPr>
        <p:txBody>
          <a:bodyPr/>
          <a:lstStyle/>
          <a:p>
            <a:pPr algn="ctr" eaLnBrk="1" hangingPunct="1"/>
            <a:r>
              <a:rPr lang="pt-BR" altLang="pt-BR" sz="4300" b="1" dirty="0">
                <a:ea typeface="Trebuchet MS" panose="020B0603020202020204" pitchFamily="34" charset="0"/>
                <a:cs typeface="Trebuchet MS" panose="020B0603020202020204" pitchFamily="34" charset="0"/>
              </a:rPr>
              <a:t>Ciclo do Carbono</a:t>
            </a:r>
          </a:p>
        </p:txBody>
      </p:sp>
      <p:pic>
        <p:nvPicPr>
          <p:cNvPr id="28675" name="Picture 7" descr="Bio3_33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t="6944" b="6349"/>
          <a:stretch>
            <a:fillRect/>
          </a:stretch>
        </p:blipFill>
        <p:spPr>
          <a:xfrm>
            <a:off x="1393825" y="1045230"/>
            <a:ext cx="6496050" cy="5761037"/>
          </a:xfrm>
        </p:spPr>
      </p:pic>
      <p:grpSp>
        <p:nvGrpSpPr>
          <p:cNvPr id="7" name="Grupo 1">
            <a:extLst>
              <a:ext uri="{FF2B5EF4-FFF2-40B4-BE49-F238E27FC236}">
                <a16:creationId xmlns:a16="http://schemas.microsoft.com/office/drawing/2014/main" id="{33D7085B-FD35-4CB8-9350-6537597B3E2D}"/>
              </a:ext>
            </a:extLst>
          </p:cNvPr>
          <p:cNvGrpSpPr>
            <a:grpSpLocks/>
          </p:cNvGrpSpPr>
          <p:nvPr/>
        </p:nvGrpSpPr>
        <p:grpSpPr bwMode="auto">
          <a:xfrm>
            <a:off x="223044" y="189396"/>
            <a:ext cx="8713788" cy="863947"/>
            <a:chOff x="250825" y="4148367"/>
            <a:chExt cx="8713788" cy="1873121"/>
          </a:xfrm>
        </p:grpSpPr>
        <p:sp>
          <p:nvSpPr>
            <p:cNvPr id="8" name="Rectangle 727">
              <a:extLst>
                <a:ext uri="{FF2B5EF4-FFF2-40B4-BE49-F238E27FC236}">
                  <a16:creationId xmlns:a16="http://schemas.microsoft.com/office/drawing/2014/main" id="{633CE780-D199-4264-A8C7-E364484B04D0}"/>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9" name="Text Box 725">
              <a:extLst>
                <a:ext uri="{FF2B5EF4-FFF2-40B4-BE49-F238E27FC236}">
                  <a16:creationId xmlns:a16="http://schemas.microsoft.com/office/drawing/2014/main" id="{E27DE8A5-B574-4696-A88B-AE281F9E9118}"/>
                </a:ext>
              </a:extLst>
            </p:cNvPr>
            <p:cNvSpPr txBox="1">
              <a:spLocks noChangeArrowheads="1"/>
            </p:cNvSpPr>
            <p:nvPr/>
          </p:nvSpPr>
          <p:spPr bwMode="auto">
            <a:xfrm>
              <a:off x="2772475" y="4521579"/>
              <a:ext cx="3599062"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Carbono</a:t>
              </a:r>
            </a:p>
          </p:txBody>
        </p:sp>
      </p:grpSp>
    </p:spTree>
    <p:extLst>
      <p:ext uri="{BB962C8B-B14F-4D97-AF65-F5344CB8AC3E}">
        <p14:creationId xmlns:p14="http://schemas.microsoft.com/office/powerpoint/2010/main" val="3001139922"/>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BB4E-63E7-4226-A441-3404EE1FC591}"/>
              </a:ext>
            </a:extLst>
          </p:cNvPr>
          <p:cNvSpPr>
            <a:spLocks noGrp="1"/>
          </p:cNvSpPr>
          <p:nvPr>
            <p:ph type="title"/>
          </p:nvPr>
        </p:nvSpPr>
        <p:spPr/>
        <p:txBody>
          <a:bodyPr/>
          <a:lstStyle/>
          <a:p>
            <a:endParaRPr lang="pt-BR"/>
          </a:p>
        </p:txBody>
      </p:sp>
      <p:grpSp>
        <p:nvGrpSpPr>
          <p:cNvPr id="5" name="Grupo 1">
            <a:extLst>
              <a:ext uri="{FF2B5EF4-FFF2-40B4-BE49-F238E27FC236}">
                <a16:creationId xmlns:a16="http://schemas.microsoft.com/office/drawing/2014/main" id="{870A81A9-B8C8-4234-BAAF-BB054D892AEC}"/>
              </a:ext>
            </a:extLst>
          </p:cNvPr>
          <p:cNvGrpSpPr>
            <a:grpSpLocks/>
          </p:cNvGrpSpPr>
          <p:nvPr/>
        </p:nvGrpSpPr>
        <p:grpSpPr bwMode="auto">
          <a:xfrm>
            <a:off x="250825" y="182655"/>
            <a:ext cx="8713788" cy="863947"/>
            <a:chOff x="250825" y="4148367"/>
            <a:chExt cx="8713788" cy="1873121"/>
          </a:xfrm>
        </p:grpSpPr>
        <p:sp>
          <p:nvSpPr>
            <p:cNvPr id="6" name="Rectangle 727">
              <a:extLst>
                <a:ext uri="{FF2B5EF4-FFF2-40B4-BE49-F238E27FC236}">
                  <a16:creationId xmlns:a16="http://schemas.microsoft.com/office/drawing/2014/main" id="{F7020CF9-C800-4530-8513-9F4B02C90231}"/>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D5E3594E-97B2-4937-9AF2-1F263F527AE5}"/>
                </a:ext>
              </a:extLst>
            </p:cNvPr>
            <p:cNvSpPr txBox="1">
              <a:spLocks noChangeArrowheads="1"/>
            </p:cNvSpPr>
            <p:nvPr/>
          </p:nvSpPr>
          <p:spPr bwMode="auto">
            <a:xfrm>
              <a:off x="2590534" y="4521579"/>
              <a:ext cx="3962944"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Nitrogênio</a:t>
              </a:r>
            </a:p>
          </p:txBody>
        </p:sp>
      </p:grpSp>
      <p:pic>
        <p:nvPicPr>
          <p:cNvPr id="8194" name="Picture 2" descr="Ciclo do nitrogênio e suas reações - ILSA">
            <a:extLst>
              <a:ext uri="{FF2B5EF4-FFF2-40B4-BE49-F238E27FC236}">
                <a16:creationId xmlns:a16="http://schemas.microsoft.com/office/drawing/2014/main" id="{FFA6BCFB-C194-4FDB-92BC-988B3F8E2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24" y="1162621"/>
            <a:ext cx="7740352" cy="5473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D8A29A5-6B71-40A5-8D56-9E1BFC1A2DC7}"/>
              </a:ext>
            </a:extLst>
          </p:cNvPr>
          <p:cNvSpPr/>
          <p:nvPr/>
        </p:nvSpPr>
        <p:spPr>
          <a:xfrm>
            <a:off x="1908651" y="1169788"/>
            <a:ext cx="5039614" cy="482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Rectangle 10">
            <a:extLst>
              <a:ext uri="{FF2B5EF4-FFF2-40B4-BE49-F238E27FC236}">
                <a16:creationId xmlns:a16="http://schemas.microsoft.com/office/drawing/2014/main" id="{E3C84E11-58EC-4902-B103-5F140ABFAE14}"/>
              </a:ext>
            </a:extLst>
          </p:cNvPr>
          <p:cNvSpPr/>
          <p:nvPr/>
        </p:nvSpPr>
        <p:spPr>
          <a:xfrm>
            <a:off x="7162259" y="1396659"/>
            <a:ext cx="1646853" cy="482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extBox 3">
            <a:extLst>
              <a:ext uri="{FF2B5EF4-FFF2-40B4-BE49-F238E27FC236}">
                <a16:creationId xmlns:a16="http://schemas.microsoft.com/office/drawing/2014/main" id="{A88E1640-29FB-41EA-855F-68924A4AC605}"/>
              </a:ext>
            </a:extLst>
          </p:cNvPr>
          <p:cNvSpPr txBox="1"/>
          <p:nvPr/>
        </p:nvSpPr>
        <p:spPr>
          <a:xfrm>
            <a:off x="3050274" y="6195163"/>
            <a:ext cx="1513748" cy="338554"/>
          </a:xfrm>
          <a:prstGeom prst="rect">
            <a:avLst/>
          </a:prstGeom>
          <a:noFill/>
        </p:spPr>
        <p:txBody>
          <a:bodyPr wrap="none" rtlCol="0">
            <a:spAutoFit/>
          </a:bodyPr>
          <a:lstStyle/>
          <a:p>
            <a:r>
              <a:rPr lang="en-US" sz="1600" i="1" dirty="0" err="1"/>
              <a:t>Nitrossomonas</a:t>
            </a:r>
            <a:endParaRPr lang="pt-BR" i="1" dirty="0"/>
          </a:p>
        </p:txBody>
      </p:sp>
      <p:sp>
        <p:nvSpPr>
          <p:cNvPr id="14" name="TextBox 13">
            <a:extLst>
              <a:ext uri="{FF2B5EF4-FFF2-40B4-BE49-F238E27FC236}">
                <a16:creationId xmlns:a16="http://schemas.microsoft.com/office/drawing/2014/main" id="{1A68CCFA-B9CB-43E0-8819-22016E5D9393}"/>
              </a:ext>
            </a:extLst>
          </p:cNvPr>
          <p:cNvSpPr txBox="1"/>
          <p:nvPr/>
        </p:nvSpPr>
        <p:spPr>
          <a:xfrm>
            <a:off x="4634223" y="6195163"/>
            <a:ext cx="1196481" cy="338554"/>
          </a:xfrm>
          <a:prstGeom prst="rect">
            <a:avLst/>
          </a:prstGeom>
          <a:noFill/>
        </p:spPr>
        <p:txBody>
          <a:bodyPr wrap="none" rtlCol="0">
            <a:spAutoFit/>
          </a:bodyPr>
          <a:lstStyle/>
          <a:p>
            <a:r>
              <a:rPr lang="en-US" sz="1600" i="1" dirty="0"/>
              <a:t>Nitrobacter</a:t>
            </a:r>
            <a:endParaRPr lang="pt-BR" sz="1600" i="1" dirty="0"/>
          </a:p>
        </p:txBody>
      </p:sp>
    </p:spTree>
    <p:extLst>
      <p:ext uri="{BB962C8B-B14F-4D97-AF65-F5344CB8AC3E}">
        <p14:creationId xmlns:p14="http://schemas.microsoft.com/office/powerpoint/2010/main" val="2760564409"/>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descr="F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06475"/>
            <a:ext cx="864235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F93512-D28E-4A57-80CD-B03D0B2D5D4A}"/>
              </a:ext>
            </a:extLst>
          </p:cNvPr>
          <p:cNvSpPr>
            <a:spLocks noGrp="1"/>
          </p:cNvSpPr>
          <p:nvPr>
            <p:ph type="title"/>
          </p:nvPr>
        </p:nvSpPr>
        <p:spPr/>
        <p:txBody>
          <a:bodyPr/>
          <a:lstStyle/>
          <a:p>
            <a:endParaRPr lang="pt-BR"/>
          </a:p>
        </p:txBody>
      </p:sp>
      <p:grpSp>
        <p:nvGrpSpPr>
          <p:cNvPr id="5" name="Grupo 1">
            <a:extLst>
              <a:ext uri="{FF2B5EF4-FFF2-40B4-BE49-F238E27FC236}">
                <a16:creationId xmlns:a16="http://schemas.microsoft.com/office/drawing/2014/main" id="{EEFFB59D-D25C-4990-AE54-AD384BA6D96F}"/>
              </a:ext>
            </a:extLst>
          </p:cNvPr>
          <p:cNvGrpSpPr>
            <a:grpSpLocks/>
          </p:cNvGrpSpPr>
          <p:nvPr/>
        </p:nvGrpSpPr>
        <p:grpSpPr bwMode="auto">
          <a:xfrm>
            <a:off x="250825" y="182655"/>
            <a:ext cx="8713788" cy="863947"/>
            <a:chOff x="250825" y="4148367"/>
            <a:chExt cx="8713788" cy="1873121"/>
          </a:xfrm>
        </p:grpSpPr>
        <p:sp>
          <p:nvSpPr>
            <p:cNvPr id="6" name="Rectangle 727">
              <a:extLst>
                <a:ext uri="{FF2B5EF4-FFF2-40B4-BE49-F238E27FC236}">
                  <a16:creationId xmlns:a16="http://schemas.microsoft.com/office/drawing/2014/main" id="{9BACCC44-1067-432A-9A04-6491BE87D6ED}"/>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F485369F-AC79-4742-9E77-CC47977A37E8}"/>
                </a:ext>
              </a:extLst>
            </p:cNvPr>
            <p:cNvSpPr txBox="1">
              <a:spLocks noChangeArrowheads="1"/>
            </p:cNvSpPr>
            <p:nvPr/>
          </p:nvSpPr>
          <p:spPr bwMode="auto">
            <a:xfrm>
              <a:off x="2738813" y="4521579"/>
              <a:ext cx="3666388"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Oxigênio</a:t>
              </a:r>
            </a:p>
          </p:txBody>
        </p:sp>
      </p:grpSp>
    </p:spTree>
    <p:extLst>
      <p:ext uri="{BB962C8B-B14F-4D97-AF65-F5344CB8AC3E}">
        <p14:creationId xmlns:p14="http://schemas.microsoft.com/office/powerpoint/2010/main" val="1165983880"/>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Espaço Reservado para Conteúdo 2"/>
          <p:cNvSpPr>
            <a:spLocks noGrp="1"/>
          </p:cNvSpPr>
          <p:nvPr>
            <p:ph idx="1"/>
          </p:nvPr>
        </p:nvSpPr>
        <p:spPr/>
        <p:txBody>
          <a:bodyPr/>
          <a:lstStyle/>
          <a:p>
            <a:endParaRPr lang="pt-BR" altLang="pt-BR"/>
          </a:p>
        </p:txBody>
      </p:sp>
      <p:pic>
        <p:nvPicPr>
          <p:cNvPr id="37892" name="Picture 2" descr="Resultado de imagem para ciclo do enxof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581" y="1079793"/>
            <a:ext cx="651827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B3409F6-DA3E-42F5-8B70-AEC1D188586F}"/>
              </a:ext>
            </a:extLst>
          </p:cNvPr>
          <p:cNvSpPr>
            <a:spLocks noGrp="1"/>
          </p:cNvSpPr>
          <p:nvPr>
            <p:ph type="title"/>
          </p:nvPr>
        </p:nvSpPr>
        <p:spPr/>
        <p:txBody>
          <a:bodyPr/>
          <a:lstStyle/>
          <a:p>
            <a:endParaRPr lang="pt-BR"/>
          </a:p>
        </p:txBody>
      </p:sp>
      <p:grpSp>
        <p:nvGrpSpPr>
          <p:cNvPr id="9" name="Grupo 1">
            <a:extLst>
              <a:ext uri="{FF2B5EF4-FFF2-40B4-BE49-F238E27FC236}">
                <a16:creationId xmlns:a16="http://schemas.microsoft.com/office/drawing/2014/main" id="{19347329-074E-4047-88E4-2E970B440718}"/>
              </a:ext>
            </a:extLst>
          </p:cNvPr>
          <p:cNvGrpSpPr>
            <a:grpSpLocks/>
          </p:cNvGrpSpPr>
          <p:nvPr/>
        </p:nvGrpSpPr>
        <p:grpSpPr bwMode="auto">
          <a:xfrm>
            <a:off x="250825" y="182655"/>
            <a:ext cx="8713788" cy="863947"/>
            <a:chOff x="250825" y="4148367"/>
            <a:chExt cx="8713788" cy="1873121"/>
          </a:xfrm>
        </p:grpSpPr>
        <p:sp>
          <p:nvSpPr>
            <p:cNvPr id="10" name="Rectangle 727">
              <a:extLst>
                <a:ext uri="{FF2B5EF4-FFF2-40B4-BE49-F238E27FC236}">
                  <a16:creationId xmlns:a16="http://schemas.microsoft.com/office/drawing/2014/main" id="{08B7E532-CD2D-4E9B-AB60-E5F5A26DD28B}"/>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11" name="Text Box 725">
              <a:extLst>
                <a:ext uri="{FF2B5EF4-FFF2-40B4-BE49-F238E27FC236}">
                  <a16:creationId xmlns:a16="http://schemas.microsoft.com/office/drawing/2014/main" id="{6DFA8B00-430A-4114-978C-4E757D2187AF}"/>
                </a:ext>
              </a:extLst>
            </p:cNvPr>
            <p:cNvSpPr txBox="1">
              <a:spLocks noChangeArrowheads="1"/>
            </p:cNvSpPr>
            <p:nvPr/>
          </p:nvSpPr>
          <p:spPr bwMode="auto">
            <a:xfrm>
              <a:off x="2851825" y="4521579"/>
              <a:ext cx="3440365"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Enxofre</a:t>
              </a:r>
            </a:p>
          </p:txBody>
        </p:sp>
      </p:grpSp>
    </p:spTree>
    <p:extLst>
      <p:ext uri="{BB962C8B-B14F-4D97-AF65-F5344CB8AC3E}">
        <p14:creationId xmlns:p14="http://schemas.microsoft.com/office/powerpoint/2010/main" val="3590339276"/>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Conteúdo 2"/>
          <p:cNvSpPr>
            <a:spLocks noGrp="1"/>
          </p:cNvSpPr>
          <p:nvPr>
            <p:ph idx="1"/>
          </p:nvPr>
        </p:nvSpPr>
        <p:spPr/>
        <p:txBody>
          <a:bodyPr/>
          <a:lstStyle/>
          <a:p>
            <a:endParaRPr lang="pt-BR" altLang="pt-BR"/>
          </a:p>
        </p:txBody>
      </p:sp>
      <p:pic>
        <p:nvPicPr>
          <p:cNvPr id="90114" name="Picture 2" descr="Resultado de imagem para ciclo do fosfo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277938"/>
            <a:ext cx="8556625" cy="5246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upo 1">
            <a:extLst>
              <a:ext uri="{FF2B5EF4-FFF2-40B4-BE49-F238E27FC236}">
                <a16:creationId xmlns:a16="http://schemas.microsoft.com/office/drawing/2014/main" id="{F86794C5-F962-4A0E-A5EA-35F937383E74}"/>
              </a:ext>
            </a:extLst>
          </p:cNvPr>
          <p:cNvGrpSpPr>
            <a:grpSpLocks/>
          </p:cNvGrpSpPr>
          <p:nvPr/>
        </p:nvGrpSpPr>
        <p:grpSpPr bwMode="auto">
          <a:xfrm>
            <a:off x="250825" y="182655"/>
            <a:ext cx="8713788" cy="863947"/>
            <a:chOff x="250825" y="4148367"/>
            <a:chExt cx="8713788" cy="1873121"/>
          </a:xfrm>
        </p:grpSpPr>
        <p:sp>
          <p:nvSpPr>
            <p:cNvPr id="6" name="Rectangle 727">
              <a:extLst>
                <a:ext uri="{FF2B5EF4-FFF2-40B4-BE49-F238E27FC236}">
                  <a16:creationId xmlns:a16="http://schemas.microsoft.com/office/drawing/2014/main" id="{DF11023A-B784-41E7-9284-7D52353579E8}"/>
                </a:ext>
              </a:extLst>
            </p:cNvPr>
            <p:cNvSpPr>
              <a:spLocks noChangeArrowheads="1"/>
            </p:cNvSpPr>
            <p:nvPr/>
          </p:nvSpPr>
          <p:spPr bwMode="auto">
            <a:xfrm>
              <a:off x="250825" y="4148367"/>
              <a:ext cx="8713788" cy="1873121"/>
            </a:xfrm>
            <a:prstGeom prst="rect">
              <a:avLst/>
            </a:prstGeom>
            <a:solidFill>
              <a:srgbClr val="CCFFCC"/>
            </a:solidFill>
            <a:ln w="2857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pt-BR" altLang="pt-BR" sz="2800">
                <a:solidFill>
                  <a:srgbClr val="CC3300"/>
                </a:solidFill>
                <a:latin typeface="Arial" panose="020B0604020202020204" pitchFamily="34" charset="0"/>
              </a:endParaRPr>
            </a:p>
          </p:txBody>
        </p:sp>
        <p:sp>
          <p:nvSpPr>
            <p:cNvPr id="7" name="Text Box 725">
              <a:extLst>
                <a:ext uri="{FF2B5EF4-FFF2-40B4-BE49-F238E27FC236}">
                  <a16:creationId xmlns:a16="http://schemas.microsoft.com/office/drawing/2014/main" id="{150E6224-7CC1-444B-81CA-D08C808668DB}"/>
                </a:ext>
              </a:extLst>
            </p:cNvPr>
            <p:cNvSpPr txBox="1">
              <a:spLocks noChangeArrowheads="1"/>
            </p:cNvSpPr>
            <p:nvPr/>
          </p:nvSpPr>
          <p:spPr bwMode="auto">
            <a:xfrm>
              <a:off x="2852626" y="4521579"/>
              <a:ext cx="3438762" cy="126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pt-BR" altLang="pt-BR" sz="3200" b="1" dirty="0">
                  <a:latin typeface="Arial" panose="020B0604020202020204" pitchFamily="34" charset="0"/>
                </a:rPr>
                <a:t>Ciclo do Fósforo</a:t>
              </a:r>
            </a:p>
          </p:txBody>
        </p:sp>
      </p:grpSp>
    </p:spTree>
    <p:extLst>
      <p:ext uri="{BB962C8B-B14F-4D97-AF65-F5344CB8AC3E}">
        <p14:creationId xmlns:p14="http://schemas.microsoft.com/office/powerpoint/2010/main" val="211829705"/>
      </p:ext>
    </p:extLst>
  </p:cSld>
  <p:clrMapOvr>
    <a:masterClrMapping/>
  </p:clrMapOvr>
  <p:transition spd="slow">
    <p:fade/>
  </p:transition>
</p:sld>
</file>

<file path=ppt/theme/_rels/theme2.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TS10167455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S10167455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0</TotalTime>
  <Words>3405</Words>
  <Application>Microsoft Office PowerPoint</Application>
  <PresentationFormat>Apresentação na tela (4:3)</PresentationFormat>
  <Paragraphs>1423</Paragraphs>
  <Slides>134</Slides>
  <Notes>58</Notes>
  <HiddenSlides>0</HiddenSlides>
  <MMClips>0</MMClips>
  <ScaleCrop>false</ScaleCrop>
  <HeadingPairs>
    <vt:vector size="8" baseType="variant">
      <vt:variant>
        <vt:lpstr>Fontes usadas</vt:lpstr>
      </vt:variant>
      <vt:variant>
        <vt:i4>13</vt:i4>
      </vt:variant>
      <vt:variant>
        <vt:lpstr>Tema</vt:lpstr>
      </vt:variant>
      <vt:variant>
        <vt:i4>5</vt:i4>
      </vt:variant>
      <vt:variant>
        <vt:lpstr>Servidores OLE inseridos</vt:lpstr>
      </vt:variant>
      <vt:variant>
        <vt:i4>1</vt:i4>
      </vt:variant>
      <vt:variant>
        <vt:lpstr>Títulos de slides</vt:lpstr>
      </vt:variant>
      <vt:variant>
        <vt:i4>134</vt:i4>
      </vt:variant>
    </vt:vector>
  </HeadingPairs>
  <TitlesOfParts>
    <vt:vector size="153" baseType="lpstr">
      <vt:lpstr>Arial</vt:lpstr>
      <vt:lpstr>Arial Black</vt:lpstr>
      <vt:lpstr>Calibri</vt:lpstr>
      <vt:lpstr>Constantia</vt:lpstr>
      <vt:lpstr>Courier New</vt:lpstr>
      <vt:lpstr>Garamond</vt:lpstr>
      <vt:lpstr>Georgia</vt:lpstr>
      <vt:lpstr>PMingLiU</vt:lpstr>
      <vt:lpstr>Tahoma</vt:lpstr>
      <vt:lpstr>Times New Roman</vt:lpstr>
      <vt:lpstr>Trebuchet MS</vt:lpstr>
      <vt:lpstr>Wingdings</vt:lpstr>
      <vt:lpstr>Wingdings 2</vt:lpstr>
      <vt:lpstr>TS101674551</vt:lpstr>
      <vt:lpstr>Fluxo</vt:lpstr>
      <vt:lpstr>Tema do Office</vt:lpstr>
      <vt:lpstr>1_Tema do Office</vt:lpstr>
      <vt:lpstr>1_TS101674551</vt:lpstr>
      <vt:lpstr>Photo Editor ¼v¹³</vt:lpstr>
      <vt:lpstr>Revisão - Biologia ENEM – 2025/2026 Ciências da Natureza </vt:lpstr>
      <vt:lpstr>Datas históricas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Biomas</vt:lpstr>
      <vt:lpstr>Ecologia</vt:lpstr>
      <vt:lpstr>Apresentação do PowerPoint</vt:lpstr>
      <vt:lpstr>Apresentação do PowerPoint</vt:lpstr>
      <vt:lpstr>Apresentação do PowerPoint</vt:lpstr>
      <vt:lpstr>Apresentação do PowerPoint</vt:lpstr>
      <vt:lpstr>Apresentação do PowerPoint</vt:lpstr>
      <vt:lpstr>Apresentação do PowerPoint</vt:lpstr>
      <vt:lpstr>Sucessão Ecológica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Fluxo de energia</vt:lpstr>
      <vt:lpstr>Fluxo de Energia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Dinâmica do crescimento</vt:lpstr>
      <vt:lpstr>Predatismo e Parasitismo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Buraco na camada de Ozônio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Ciclo do Carbono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Histologia</vt:lpstr>
      <vt:lpstr>Histologia</vt:lpstr>
      <vt:lpstr>Apresentação do PowerPoint</vt:lpstr>
      <vt:lpstr>Histologia</vt:lpstr>
      <vt:lpstr>Apresentação do PowerPoint</vt:lpstr>
      <vt:lpstr>Histologia</vt:lpstr>
      <vt:lpstr>Apresentação do PowerPoint</vt:lpstr>
      <vt:lpstr>Histologia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t:lpstr>
      <vt:lpstr>Viroides</vt:lpstr>
      <vt:lpstr>Príons (Proteinaceus infections only particle)</vt:lpstr>
      <vt:lpstr>Apresentação do PowerPoint</vt:lpstr>
      <vt:lpstr>Apresentação do PowerPoint</vt:lpstr>
      <vt:lpstr>Apresentação do PowerPoint</vt:lpstr>
      <vt:lpstr>Apresentação do PowerPoint</vt:lpstr>
      <vt:lpstr>Apresentação do PowerPoint</vt:lpstr>
      <vt:lpstr>Apresentação do PowerPoint</vt:lpstr>
      <vt:lpstr>Bem vindos ao mundo 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Fisiologia de Doenças Metabólicas  Alterations in the spermatic function generated by obesity in rats.</dc:title>
  <dc:creator/>
  <cp:lastModifiedBy/>
  <cp:revision>42</cp:revision>
  <dcterms:created xsi:type="dcterms:W3CDTF">2011-10-17T22:24:22Z</dcterms:created>
  <dcterms:modified xsi:type="dcterms:W3CDTF">2025-11-07T20:34:06Z</dcterms:modified>
  <cp:version/>
</cp:coreProperties>
</file>